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406" r:id="rId2"/>
    <p:sldId id="352" r:id="rId3"/>
    <p:sldId id="257" r:id="rId4"/>
    <p:sldId id="441" r:id="rId5"/>
    <p:sldId id="451" r:id="rId6"/>
    <p:sldId id="450" r:id="rId7"/>
    <p:sldId id="449" r:id="rId8"/>
    <p:sldId id="448" r:id="rId9"/>
    <p:sldId id="447" r:id="rId10"/>
    <p:sldId id="446" r:id="rId11"/>
    <p:sldId id="445" r:id="rId12"/>
    <p:sldId id="444" r:id="rId13"/>
    <p:sldId id="436" r:id="rId14"/>
    <p:sldId id="440" r:id="rId15"/>
    <p:sldId id="438" r:id="rId16"/>
    <p:sldId id="426" r:id="rId17"/>
    <p:sldId id="452" r:id="rId18"/>
    <p:sldId id="453" r:id="rId19"/>
    <p:sldId id="412" r:id="rId20"/>
    <p:sldId id="407" r:id="rId21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FF"/>
    <a:srgbClr val="FF5050"/>
    <a:srgbClr val="00FFFF"/>
    <a:srgbClr val="CCCC00"/>
    <a:srgbClr val="FFFF00"/>
    <a:srgbClr val="33CCFF"/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51" autoAdjust="0"/>
    <p:restoredTop sz="94660"/>
  </p:normalViewPr>
  <p:slideViewPr>
    <p:cSldViewPr>
      <p:cViewPr varScale="1">
        <p:scale>
          <a:sx n="73" d="100"/>
          <a:sy n="73" d="100"/>
        </p:scale>
        <p:origin x="-129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26E4E-3731-43FA-9C15-96EB03D1831D}" type="datetimeFigureOut">
              <a:rPr lang="ko-KR" altLang="en-US" smtClean="0"/>
              <a:pPr/>
              <a:t>2019-04-16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C12A7-C255-4A81-A489-B03E61FD3E4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94D6-407F-4856-AB12-77177D8DC5A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2019-04-16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03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E0F14-FD2D-4FA9-852A-D5CFD36DC99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2019-04-16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448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F3E5-BD2B-4181-A1A9-9F97DD4ED97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2019-04-16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4875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E565-46B6-4024-963E-8A5374936D0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2019-04-16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937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598FB-DF5D-44FC-8FFD-2174E9EC9B58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2019-04-16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8462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9FE1-FDCF-4154-BCD4-65034C11809D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2019-04-16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2582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C3128-51CE-4E2C-8B02-2B84EEAA2F6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2019-04-16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796118" y="6531656"/>
            <a:ext cx="2133600" cy="365125"/>
          </a:xfrm>
        </p:spPr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7" descr="white"/>
          <p:cNvPicPr>
            <a:picLocks noChangeAspect="1" noChangeArrowheads="1"/>
          </p:cNvPicPr>
          <p:nvPr userDrawn="1"/>
        </p:nvPicPr>
        <p:blipFill>
          <a:blip r:embed="rId2" cstate="print">
            <a:lum bright="-40000"/>
          </a:blip>
          <a:srcRect t="20680" b="77959"/>
          <a:stretch>
            <a:fillRect/>
          </a:stretch>
        </p:blipFill>
        <p:spPr bwMode="auto">
          <a:xfrm>
            <a:off x="0" y="6740866"/>
            <a:ext cx="8280000" cy="51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직선 연결선 7"/>
          <p:cNvCxnSpPr/>
          <p:nvPr userDrawn="1"/>
        </p:nvCxnSpPr>
        <p:spPr>
          <a:xfrm>
            <a:off x="323528" y="514772"/>
            <a:ext cx="8568952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330424" y="561206"/>
            <a:ext cx="8568952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1468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BDB5-AF8F-492A-9A66-A2A12A432B4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2019-04-16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2218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CC069-252D-4380-808F-BA661E2E948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2019-04-16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429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802C-6C3F-468A-B98C-38D8D46876A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2019-04-16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493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7E57-F200-4225-9D0C-33B4C244003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2019-04-16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170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BF258-815B-40CC-8DF6-D3AD3A3690E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2019-04-16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7202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jpeg"/><Relationship Id="rId4" Type="http://schemas.openxmlformats.org/officeDocument/2006/relationships/image" Target="../media/image25.png"/><Relationship Id="rId9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DAEE59B9-3E7C-4B67-AAFD-30C209A9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4F56B11D-A216-4326-A04E-9A91866459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pic>
        <p:nvPicPr>
          <p:cNvPr id="6" name="그림 5" descr="%BD%BD%B6%F3%C0̵%E56.png">
            <a:extLst>
              <a:ext uri="{FF2B5EF4-FFF2-40B4-BE49-F238E27FC236}">
                <a16:creationId xmlns:a16="http://schemas.microsoft.com/office/drawing/2014/main" xmlns="" id="{0E06AA7F-E7FC-482C-8886-D7B50C83A80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42920"/>
          <a:stretch>
            <a:fillRect/>
          </a:stretch>
        </p:blipFill>
        <p:spPr>
          <a:xfrm>
            <a:off x="142812" y="4890796"/>
            <a:ext cx="8858312" cy="146716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모서리가 둥근 직사각형 33">
            <a:extLst>
              <a:ext uri="{FF2B5EF4-FFF2-40B4-BE49-F238E27FC236}">
                <a16:creationId xmlns:a16="http://schemas.microsoft.com/office/drawing/2014/main" xmlns="" id="{6986BD4E-183D-4F3E-B58F-F467B5BDD54C}"/>
              </a:ext>
            </a:extLst>
          </p:cNvPr>
          <p:cNvSpPr/>
          <p:nvPr/>
        </p:nvSpPr>
        <p:spPr>
          <a:xfrm>
            <a:off x="142812" y="571480"/>
            <a:ext cx="8858312" cy="5786478"/>
          </a:xfrm>
          <a:prstGeom prst="roundRect">
            <a:avLst>
              <a:gd name="adj" fmla="val 2893"/>
            </a:avLst>
          </a:prstGeom>
          <a:noFill/>
          <a:ln w="57150" cmpd="thickThin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5CD0DA4-75BA-43F3-A0FB-0099DD296A9E}"/>
              </a:ext>
            </a:extLst>
          </p:cNvPr>
          <p:cNvSpPr txBox="1"/>
          <p:nvPr/>
        </p:nvSpPr>
        <p:spPr>
          <a:xfrm>
            <a:off x="357126" y="5676615"/>
            <a:ext cx="392909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ko-KR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㈜</a:t>
            </a:r>
            <a:r>
              <a:rPr lang="en-US" altLang="ko-KR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KT</a:t>
            </a:r>
            <a:r>
              <a:rPr lang="ko-KR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는 첨단 기술의 감시시스템으로 쾌적하고 친환경적인  </a:t>
            </a:r>
            <a:endParaRPr lang="en-US" altLang="ko-KR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  <a:p>
            <a:pPr algn="ctr">
              <a:spcBef>
                <a:spcPts val="600"/>
              </a:spcBef>
            </a:pPr>
            <a:r>
              <a:rPr lang="ko-KR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행복하고 안전한 주거 환경을 최우선으로 생각합니다</a:t>
            </a:r>
            <a:r>
              <a:rPr lang="en-US" altLang="ko-KR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. </a:t>
            </a:r>
            <a:endParaRPr lang="ko-KR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체" pitchFamily="49" charset="-127"/>
              <a:ea typeface="돋움체" pitchFamily="49" charset="-127"/>
            </a:endParaRPr>
          </a:p>
        </p:txBody>
      </p:sp>
      <p:grpSp>
        <p:nvGrpSpPr>
          <p:cNvPr id="14" name="그룹 35">
            <a:extLst>
              <a:ext uri="{FF2B5EF4-FFF2-40B4-BE49-F238E27FC236}">
                <a16:creationId xmlns:a16="http://schemas.microsoft.com/office/drawing/2014/main" xmlns="" id="{D4022FC8-F803-4BA1-9CBF-A60101A2D296}"/>
              </a:ext>
            </a:extLst>
          </p:cNvPr>
          <p:cNvGrpSpPr/>
          <p:nvPr/>
        </p:nvGrpSpPr>
        <p:grpSpPr>
          <a:xfrm>
            <a:off x="785786" y="214290"/>
            <a:ext cx="428628" cy="857256"/>
            <a:chOff x="642910" y="142852"/>
            <a:chExt cx="428628" cy="857256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8FC75920-C7A5-4B92-B166-9FC8C0B4A8F5}"/>
                </a:ext>
              </a:extLst>
            </p:cNvPr>
            <p:cNvSpPr/>
            <p:nvPr/>
          </p:nvSpPr>
          <p:spPr>
            <a:xfrm>
              <a:off x="642910" y="142852"/>
              <a:ext cx="428628" cy="8572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59C1CA5A-353A-4816-B736-0F7589B00C6C}"/>
                </a:ext>
              </a:extLst>
            </p:cNvPr>
            <p:cNvSpPr/>
            <p:nvPr/>
          </p:nvSpPr>
          <p:spPr>
            <a:xfrm>
              <a:off x="829330" y="246948"/>
              <a:ext cx="142876" cy="571504"/>
            </a:xfrm>
            <a:prstGeom prst="rect">
              <a:avLst/>
            </a:prstGeom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F9A2C70-869A-4D4F-ABD8-2A175F16D4FE}"/>
              </a:ext>
            </a:extLst>
          </p:cNvPr>
          <p:cNvSpPr txBox="1"/>
          <p:nvPr/>
        </p:nvSpPr>
        <p:spPr>
          <a:xfrm>
            <a:off x="1170838" y="428604"/>
            <a:ext cx="318681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안상수2006가는" pitchFamily="18" charset="-127"/>
                <a:ea typeface="안상수2006가는" pitchFamily="18" charset="-127"/>
              </a:rPr>
              <a:t>유 무선 </a:t>
            </a: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안상수2006가는" pitchFamily="18" charset="-127"/>
                <a:ea typeface="안상수2006가는" pitchFamily="18" charset="-127"/>
              </a:rPr>
              <a:t>CCTV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안상수2006가는" pitchFamily="18" charset="-127"/>
                <a:ea typeface="안상수2006가는" pitchFamily="18" charset="-127"/>
              </a:rPr>
              <a:t>시스템 전문 업</a:t>
            </a:r>
            <a:r>
              <a:rPr lang="ko-KR" altLang="en-US" sz="2400" b="1" dirty="0">
                <a:latin typeface="안상수2006가는" pitchFamily="18" charset="-127"/>
                <a:ea typeface="안상수2006가는" pitchFamily="18" charset="-127"/>
              </a:rPr>
              <a:t>체</a:t>
            </a:r>
          </a:p>
        </p:txBody>
      </p:sp>
      <p:sp>
        <p:nvSpPr>
          <p:cNvPr id="22" name="순서도: 천공 테이프 21">
            <a:extLst>
              <a:ext uri="{FF2B5EF4-FFF2-40B4-BE49-F238E27FC236}">
                <a16:creationId xmlns:a16="http://schemas.microsoft.com/office/drawing/2014/main" xmlns="" id="{0CA41F9E-F40F-4891-AB07-2B42E4718F59}"/>
              </a:ext>
            </a:extLst>
          </p:cNvPr>
          <p:cNvSpPr/>
          <p:nvPr/>
        </p:nvSpPr>
        <p:spPr>
          <a:xfrm>
            <a:off x="285720" y="3212394"/>
            <a:ext cx="8572560" cy="1928826"/>
          </a:xfrm>
          <a:prstGeom prst="flowChartPunchedTape">
            <a:avLst/>
          </a:prstGeom>
          <a:gradFill>
            <a:gsLst>
              <a:gs pos="0">
                <a:schemeClr val="accent1"/>
              </a:gs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" name="그룹 25">
            <a:extLst>
              <a:ext uri="{FF2B5EF4-FFF2-40B4-BE49-F238E27FC236}">
                <a16:creationId xmlns:a16="http://schemas.microsoft.com/office/drawing/2014/main" xmlns="" id="{75C7CBB4-8881-4798-AFF2-F4442CF0AD92}"/>
              </a:ext>
            </a:extLst>
          </p:cNvPr>
          <p:cNvGrpSpPr/>
          <p:nvPr/>
        </p:nvGrpSpPr>
        <p:grpSpPr>
          <a:xfrm>
            <a:off x="1590854" y="5101872"/>
            <a:ext cx="658377" cy="559934"/>
            <a:chOff x="1547664" y="5461354"/>
            <a:chExt cx="658377" cy="559934"/>
          </a:xfrm>
        </p:grpSpPr>
        <p:pic>
          <p:nvPicPr>
            <p:cNvPr id="24" name="그림 23" descr="EV4.jpg">
              <a:extLst>
                <a:ext uri="{FF2B5EF4-FFF2-40B4-BE49-F238E27FC236}">
                  <a16:creationId xmlns:a16="http://schemas.microsoft.com/office/drawing/2014/main" xmlns="" id="{37BF5C2F-8267-46C1-85D2-AEAD71BE1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51" r="6951"/>
            <a:stretch>
              <a:fillRect/>
            </a:stretch>
          </p:blipFill>
          <p:spPr>
            <a:xfrm>
              <a:off x="1547664" y="5461354"/>
              <a:ext cx="482097" cy="559934"/>
            </a:xfrm>
            <a:prstGeom prst="rect">
              <a:avLst/>
            </a:prstGeom>
          </p:spPr>
        </p:pic>
        <p:pic>
          <p:nvPicPr>
            <p:cNvPr id="25" name="그림 24" descr="전.JPG">
              <a:extLst>
                <a:ext uri="{FF2B5EF4-FFF2-40B4-BE49-F238E27FC236}">
                  <a16:creationId xmlns:a16="http://schemas.microsoft.com/office/drawing/2014/main" xmlns="" id="{5F5B30B9-CF29-457B-8686-52DF968D5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5400000" flipH="1">
              <a:off x="1954561" y="5553783"/>
              <a:ext cx="204624" cy="298337"/>
            </a:xfrm>
            <a:prstGeom prst="rect">
              <a:avLst/>
            </a:prstGeom>
          </p:spPr>
        </p:pic>
      </p:grpSp>
      <p:grpSp>
        <p:nvGrpSpPr>
          <p:cNvPr id="26" name="그룹 18">
            <a:extLst>
              <a:ext uri="{FF2B5EF4-FFF2-40B4-BE49-F238E27FC236}">
                <a16:creationId xmlns:a16="http://schemas.microsoft.com/office/drawing/2014/main" xmlns="" id="{1D9EF64C-6885-4F16-A3AD-89F028F89140}"/>
              </a:ext>
            </a:extLst>
          </p:cNvPr>
          <p:cNvGrpSpPr/>
          <p:nvPr/>
        </p:nvGrpSpPr>
        <p:grpSpPr>
          <a:xfrm>
            <a:off x="510734" y="2709478"/>
            <a:ext cx="1595253" cy="2580205"/>
            <a:chOff x="2771800" y="2636912"/>
            <a:chExt cx="1595253" cy="2580205"/>
          </a:xfrm>
        </p:grpSpPr>
        <p:pic>
          <p:nvPicPr>
            <p:cNvPr id="27" name="그림 26" descr="엘리베이터1.png">
              <a:extLst>
                <a:ext uri="{FF2B5EF4-FFF2-40B4-BE49-F238E27FC236}">
                  <a16:creationId xmlns:a16="http://schemas.microsoft.com/office/drawing/2014/main" xmlns="" id="{ED5E6B0C-7C18-4829-8E06-0226B0DD9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1800" y="2636912"/>
              <a:ext cx="1576379" cy="2580205"/>
            </a:xfrm>
            <a:prstGeom prst="rect">
              <a:avLst/>
            </a:prstGeom>
          </p:spPr>
        </p:pic>
        <p:pic>
          <p:nvPicPr>
            <p:cNvPr id="28" name="Picture 3" descr="C:\Documents and Settings\sjkim\바탕 화면\김성진 business1\가나지아이1\Security\Security 국내공급회사\Codec and IP Camera\트루엔\Digital cctv카타로그\Image\b970ee76c163905e3569adafe51ffd8c.gif">
              <a:extLst>
                <a:ext uri="{FF2B5EF4-FFF2-40B4-BE49-F238E27FC236}">
                  <a16:creationId xmlns:a16="http://schemas.microsoft.com/office/drawing/2014/main" xmlns="" id="{6910421F-C903-4584-ACBA-E8F2DAB351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5693" t="5226" r="18143" b="5226"/>
            <a:stretch>
              <a:fillRect/>
            </a:stretch>
          </p:blipFill>
          <p:spPr bwMode="auto">
            <a:xfrm>
              <a:off x="4067944" y="2924944"/>
              <a:ext cx="299109" cy="288032"/>
            </a:xfrm>
            <a:prstGeom prst="rect">
              <a:avLst/>
            </a:prstGeom>
            <a:noFill/>
          </p:spPr>
        </p:pic>
      </p:grpSp>
      <p:pic>
        <p:nvPicPr>
          <p:cNvPr id="29" name="그림 28" descr="Smart City 관제센터.png">
            <a:extLst>
              <a:ext uri="{FF2B5EF4-FFF2-40B4-BE49-F238E27FC236}">
                <a16:creationId xmlns:a16="http://schemas.microsoft.com/office/drawing/2014/main" xmlns="" id="{2590E095-7E39-4F85-94D0-F7F99D43961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08302" y="3539935"/>
            <a:ext cx="1512168" cy="9768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grpSp>
        <p:nvGrpSpPr>
          <p:cNvPr id="30" name="그룹 26">
            <a:extLst>
              <a:ext uri="{FF2B5EF4-FFF2-40B4-BE49-F238E27FC236}">
                <a16:creationId xmlns:a16="http://schemas.microsoft.com/office/drawing/2014/main" xmlns="" id="{3905F8A6-47E0-49EA-9CD8-A42347812891}"/>
              </a:ext>
            </a:extLst>
          </p:cNvPr>
          <p:cNvGrpSpPr/>
          <p:nvPr/>
        </p:nvGrpSpPr>
        <p:grpSpPr>
          <a:xfrm flipH="1">
            <a:off x="6421933" y="3501566"/>
            <a:ext cx="658377" cy="559934"/>
            <a:chOff x="1547664" y="5461354"/>
            <a:chExt cx="658377" cy="559934"/>
          </a:xfrm>
        </p:grpSpPr>
        <p:pic>
          <p:nvPicPr>
            <p:cNvPr id="31" name="그림 30" descr="EV4.jpg">
              <a:extLst>
                <a:ext uri="{FF2B5EF4-FFF2-40B4-BE49-F238E27FC236}">
                  <a16:creationId xmlns:a16="http://schemas.microsoft.com/office/drawing/2014/main" xmlns="" id="{15117306-3C52-4A7C-AFCF-89D6A7A07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51" r="6951"/>
            <a:stretch>
              <a:fillRect/>
            </a:stretch>
          </p:blipFill>
          <p:spPr>
            <a:xfrm>
              <a:off x="1547664" y="5461354"/>
              <a:ext cx="482097" cy="559934"/>
            </a:xfrm>
            <a:prstGeom prst="rect">
              <a:avLst/>
            </a:prstGeom>
          </p:spPr>
        </p:pic>
        <p:pic>
          <p:nvPicPr>
            <p:cNvPr id="32" name="그림 31" descr="전.JPG">
              <a:extLst>
                <a:ext uri="{FF2B5EF4-FFF2-40B4-BE49-F238E27FC236}">
                  <a16:creationId xmlns:a16="http://schemas.microsoft.com/office/drawing/2014/main" xmlns="" id="{2C75495B-5CEB-4274-BA51-7E5512F9E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5400000" flipH="1">
              <a:off x="1954561" y="5553783"/>
              <a:ext cx="204624" cy="298337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8F4D136B-F9A5-4188-9D48-3918C2790C32}"/>
              </a:ext>
            </a:extLst>
          </p:cNvPr>
          <p:cNvSpPr txBox="1"/>
          <p:nvPr/>
        </p:nvSpPr>
        <p:spPr>
          <a:xfrm>
            <a:off x="6072198" y="4520711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rgbClr val="E521EA"/>
                </a:solidFill>
                <a:latin typeface="HY엽서L" pitchFamily="18" charset="-127"/>
                <a:ea typeface="HY엽서L" pitchFamily="18" charset="-127"/>
              </a:rPr>
              <a:t>승강기 안전관리 센터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23DBCD90-BDB4-4F2F-9319-0FB851CEFA3E}"/>
              </a:ext>
            </a:extLst>
          </p:cNvPr>
          <p:cNvSpPr/>
          <p:nvPr/>
        </p:nvSpPr>
        <p:spPr>
          <a:xfrm>
            <a:off x="391609" y="1373586"/>
            <a:ext cx="7919864" cy="1292662"/>
          </a:xfrm>
          <a:prstGeom prst="rect">
            <a:avLst/>
          </a:prstGeom>
          <a:noFill/>
        </p:spPr>
        <p:txBody>
          <a:bodyPr wrap="square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600" b="1" spc="-15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EEB500"/>
                </a:solidFill>
                <a:latin typeface="HY동녘B" pitchFamily="18" charset="-127"/>
                <a:ea typeface="HY동녘B" pitchFamily="18" charset="-127"/>
              </a:rPr>
              <a:t> </a:t>
            </a:r>
            <a:r>
              <a:rPr lang="ko-KR" altLang="en-US" sz="2600" b="1" spc="-15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latin typeface="HY동녘B" pitchFamily="18" charset="-127"/>
                <a:ea typeface="HY동녘B" pitchFamily="18" charset="-127"/>
              </a:rPr>
              <a:t>공동주택 </a:t>
            </a:r>
            <a:r>
              <a:rPr lang="ko-KR" altLang="en-US" sz="2600" b="1" spc="-15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EEB500"/>
                </a:solidFill>
                <a:latin typeface="HY동녘B" pitchFamily="18" charset="-127"/>
                <a:ea typeface="HY동녘B" pitchFamily="18" charset="-127"/>
              </a:rPr>
              <a:t> 유 무선 통합  </a:t>
            </a:r>
            <a:r>
              <a:rPr lang="en-US" altLang="ko-KR" sz="2600" b="1" spc="-15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HY동녘B" pitchFamily="18" charset="-127"/>
                <a:ea typeface="HY동녘B" pitchFamily="18" charset="-127"/>
              </a:rPr>
              <a:t>CCTV </a:t>
            </a:r>
            <a:r>
              <a:rPr lang="ko-KR" altLang="en-US" sz="2600" b="1" spc="-15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HY동녘B" pitchFamily="18" charset="-127"/>
                <a:ea typeface="HY동녘B" pitchFamily="18" charset="-127"/>
              </a:rPr>
              <a:t>시스템</a:t>
            </a:r>
            <a:endParaRPr lang="en-US" altLang="ko-KR" sz="2600" b="1" spc="-15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latin typeface="HY동녘B" pitchFamily="18" charset="-127"/>
              <a:ea typeface="HY동녘B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600" b="1" spc="-15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HY동녘B" pitchFamily="18" charset="-127"/>
                <a:ea typeface="HY동녘B" pitchFamily="18" charset="-127"/>
              </a:rPr>
              <a:t>                       제안서</a:t>
            </a:r>
            <a:endParaRPr lang="en-US" altLang="ko-KR" sz="2600" b="1" spc="-15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latin typeface="HY동녘B" pitchFamily="18" charset="-127"/>
              <a:ea typeface="HY동녘B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600" b="1" spc="-15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EEB500"/>
                </a:solidFill>
                <a:latin typeface="HY동녘B" pitchFamily="18" charset="-127"/>
                <a:ea typeface="HY동녘B" pitchFamily="18" charset="-127"/>
              </a:rPr>
              <a:t>   </a:t>
            </a:r>
            <a:r>
              <a:rPr kumimoji="0" lang="ko-KR" altLang="en-US" sz="1600" b="1" spc="-15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en-US" altLang="ko-KR" sz="1600" b="1" spc="-15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50000"/>
                  <a:lumOff val="50000"/>
                </a:schemeClr>
              </a:solidFill>
              <a:latin typeface="HY동녘B" pitchFamily="18" charset="-127"/>
              <a:ea typeface="HY동녘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5069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4071934" y="428604"/>
            <a:ext cx="785818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endParaRPr lang="en-US" altLang="ko-KR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18" name="Text Box 39"/>
          <p:cNvSpPr txBox="1">
            <a:spLocks noChangeArrowheads="1"/>
          </p:cNvSpPr>
          <p:nvPr/>
        </p:nvSpPr>
        <p:spPr bwMode="auto">
          <a:xfrm>
            <a:off x="4317990" y="692133"/>
            <a:ext cx="1868488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lang="en-US" altLang="ko-KR" sz="1400" b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l </a:t>
            </a:r>
            <a:r>
              <a:rPr lang="ko-KR" altLang="en-US" sz="1400" b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회사소개</a:t>
            </a:r>
            <a:r>
              <a:rPr lang="en-US" altLang="ko-KR" sz="1400" b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_ </a:t>
            </a:r>
            <a:r>
              <a:rPr lang="ko-KR" altLang="en-US" sz="1400" b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회사현황</a:t>
            </a: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333375" y="1474788"/>
            <a:ext cx="7596211" cy="4811732"/>
          </a:xfrm>
          <a:prstGeom prst="rect">
            <a:avLst/>
          </a:prstGeom>
          <a:noFill/>
          <a:ln w="12700" algn="ctr">
            <a:solidFill>
              <a:srgbClr val="96969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latinLnBrk="0" hangingPunct="0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3088204"/>
              </p:ext>
            </p:extLst>
          </p:nvPr>
        </p:nvGraphicFramePr>
        <p:xfrm>
          <a:off x="714348" y="1708703"/>
          <a:ext cx="6858048" cy="4452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58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922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462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회   사   명</a:t>
                      </a:r>
                    </a:p>
                  </a:txBody>
                  <a:tcPr marL="91464" marR="91464" marT="45723" marB="45723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C0C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>
                        <a:lnSpc>
                          <a:spcPct val="150000"/>
                        </a:lnSpc>
                        <a:buFont typeface="Wingdings" pitchFamily="2" charset="2"/>
                        <a:buNone/>
                      </a:pPr>
                      <a:r>
                        <a:rPr lang="ko-KR" altLang="en-US" sz="1100" b="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주식회사 케이티 </a:t>
                      </a:r>
                      <a:r>
                        <a:rPr lang="en-US" altLang="ko-KR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 KT </a:t>
                      </a:r>
                      <a:r>
                        <a:rPr lang="ko-KR" altLang="en-US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그룹</a:t>
                      </a:r>
                      <a:r>
                        <a:rPr lang="en-US" altLang="ko-KR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100" b="1" kern="1200" baseline="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1464" marR="91464" marT="45723" marB="45723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62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  표   자</a:t>
                      </a:r>
                    </a:p>
                  </a:txBody>
                  <a:tcPr marL="91464" marR="91464" marT="45723" marB="45723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C0C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-88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1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대표이사 황창규</a:t>
                      </a:r>
                    </a:p>
                  </a:txBody>
                  <a:tcPr marL="91464" marR="91464" marT="45723" marB="45723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62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        소</a:t>
                      </a:r>
                    </a:p>
                  </a:txBody>
                  <a:tcPr marL="91464" marR="91464" marT="45723" marB="45723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C0C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>
                        <a:lnSpc>
                          <a:spcPct val="150000"/>
                        </a:lnSpc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1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경기도 성남시 분당구 불정로 </a:t>
                      </a:r>
                      <a:r>
                        <a:rPr lang="en-US" altLang="ko-KR" sz="11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90(</a:t>
                      </a:r>
                      <a:r>
                        <a:rPr lang="ko-KR" altLang="en-US" sz="11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정자동</a:t>
                      </a:r>
                      <a:r>
                        <a:rPr lang="en-US" altLang="ko-KR" sz="11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91464" marR="91464" marT="45723" marB="45723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62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설 립  일 자</a:t>
                      </a:r>
                    </a:p>
                  </a:txBody>
                  <a:tcPr marL="91464" marR="91464" marT="45723" marB="45723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C0C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>
                        <a:lnSpc>
                          <a:spcPct val="150000"/>
                        </a:lnSpc>
                        <a:buFont typeface="Wingdings" pitchFamily="2" charset="2"/>
                        <a:buNone/>
                      </a:pPr>
                      <a:r>
                        <a:rPr lang="en-US" altLang="ko-KR" sz="11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1981. 12. 10</a:t>
                      </a:r>
                    </a:p>
                  </a:txBody>
                  <a:tcPr marL="91464" marR="91464" marT="45723" marB="45723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62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영업 수익</a:t>
                      </a:r>
                    </a:p>
                  </a:txBody>
                  <a:tcPr marL="91464" marR="91464" marT="45723" marB="45723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C0C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-88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1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23</a:t>
                      </a:r>
                      <a:r>
                        <a:rPr lang="ko-KR" altLang="en-US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조 </a:t>
                      </a:r>
                      <a:r>
                        <a:rPr lang="en-US" altLang="ko-KR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3,873</a:t>
                      </a:r>
                      <a:r>
                        <a:rPr lang="ko-KR" altLang="en-US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억 원</a:t>
                      </a:r>
                      <a:r>
                        <a:rPr lang="en-US" altLang="ko-KR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(2017</a:t>
                      </a:r>
                      <a:r>
                        <a:rPr lang="ko-KR" altLang="en-US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년 기준</a:t>
                      </a:r>
                      <a:r>
                        <a:rPr lang="en-US" altLang="ko-KR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각 사업별 총합</a:t>
                      </a:r>
                      <a:r>
                        <a:rPr lang="en-US" altLang="ko-KR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91464" marR="91464" marT="45723" marB="45723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62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 본 총 계</a:t>
                      </a:r>
                    </a:p>
                  </a:txBody>
                  <a:tcPr marL="91464" marR="91464" marT="45723" marB="45723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C0C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-88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13,076,376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백만원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(2017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감사보고서 기준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1464" marR="91464" marT="45723" marB="45723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193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주  주  현  황</a:t>
                      </a:r>
                    </a:p>
                  </a:txBody>
                  <a:tcPr marL="91456" marR="91456" marT="45722" marB="45722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C0C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0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자사주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(6.13%),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외국인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(48.5%),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국민연금공단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(10.94%),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국내기관 및 개인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(33.93%)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</a:t>
                      </a:r>
                    </a:p>
                  </a:txBody>
                  <a:tcPr marL="91456" marR="91456" marT="45722" marB="45722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9948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ko-KR" altLang="en-US" sz="1100" b="1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회사목적사업</a:t>
                      </a:r>
                      <a:endParaRPr lang="en-US" altLang="ko-KR" sz="1100" b="1" kern="1200" baseline="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1464" marR="91464" marT="45723" marB="45723">
                    <a:lnL w="12700" cmpd="sng">
                      <a:noFill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C0C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algn="l">
                        <a:lnSpc>
                          <a:spcPct val="200000"/>
                        </a:lnSpc>
                        <a:buFont typeface="Wingdings" pitchFamily="2" charset="2"/>
                        <a:buChar char="§"/>
                      </a:pP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유선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무선 통신사업</a:t>
                      </a:r>
                      <a:endParaRPr kumimoji="1" lang="en-US" altLang="ko-KR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88900" indent="-88900" algn="l">
                        <a:lnSpc>
                          <a:spcPct val="200000"/>
                        </a:lnSpc>
                        <a:buFont typeface="Wingdings" pitchFamily="2" charset="2"/>
                        <a:buChar char="§"/>
                      </a:pP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인터넷 구축 및 관리 사업</a:t>
                      </a:r>
                      <a:endParaRPr kumimoji="1" lang="en-US" altLang="ko-KR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88900" indent="-88900" algn="l">
                        <a:lnSpc>
                          <a:spcPct val="200000"/>
                        </a:lnSpc>
                        <a:buFont typeface="Wingdings" pitchFamily="2" charset="2"/>
                        <a:buChar char="§"/>
                      </a:pP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국제전화</a:t>
                      </a:r>
                    </a:p>
                    <a:p>
                      <a:pPr marL="88900" indent="-88900" algn="l">
                        <a:lnSpc>
                          <a:spcPct val="200000"/>
                        </a:lnSpc>
                        <a:buFont typeface="Wingdings" pitchFamily="2" charset="2"/>
                        <a:buChar char="§"/>
                      </a:pP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 플랫폼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미디어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스마트에너지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재난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보안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안전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금융거래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기업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공공 가치향상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88900" indent="-88900" algn="l">
                        <a:lnSpc>
                          <a:spcPct val="200000"/>
                        </a:lnSpc>
                        <a:buFont typeface="Wingdings" pitchFamily="2" charset="2"/>
                        <a:buChar char="§"/>
                      </a:pP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글로벌 사업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(ICT, </a:t>
                      </a: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데이터 서비스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트래픽 홀세일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1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88900" indent="-88900" algn="l">
                        <a:lnSpc>
                          <a:spcPct val="200000"/>
                        </a:lnSpc>
                        <a:buFont typeface="Wingdings" pitchFamily="2" charset="2"/>
                        <a:buChar char="§"/>
                      </a:pP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전기공사</a:t>
                      </a:r>
                      <a:r>
                        <a:rPr kumimoji="1" lang="en-US" altLang="ko-KR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통신설비 설치공사 및 유지보수</a:t>
                      </a:r>
                    </a:p>
                  </a:txBody>
                  <a:tcPr marL="91464" marR="91464" marT="45723" marB="45723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7E50D0A3-C3E2-4267-B8AF-3F0F191C7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808" y="212431"/>
            <a:ext cx="1072025" cy="99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1459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/>
          <p:cNvSpPr/>
          <p:nvPr/>
        </p:nvSpPr>
        <p:spPr>
          <a:xfrm>
            <a:off x="2772000" y="1700808"/>
            <a:ext cx="3600000" cy="468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39800" fontAlgn="b">
              <a:defRPr/>
            </a:pPr>
            <a:r>
              <a:rPr lang="en-US" altLang="ko-KR" sz="1400" b="1" kern="0" dirty="0">
                <a:solidFill>
                  <a:schemeClr val="tx2"/>
                </a:solidFill>
                <a:latin typeface="+mn-ea"/>
                <a:ea typeface="+mn-ea"/>
                <a:cs typeface="+mn-cs"/>
              </a:rPr>
              <a:t>Ⅰ. </a:t>
            </a:r>
            <a:r>
              <a:rPr lang="ko-KR" altLang="en-US" sz="1400" b="1" kern="0" dirty="0">
                <a:solidFill>
                  <a:schemeClr val="tx2"/>
                </a:solidFill>
                <a:latin typeface="+mn-ea"/>
                <a:ea typeface="+mn-ea"/>
                <a:cs typeface="+mn-cs"/>
              </a:rPr>
              <a:t>승강기 </a:t>
            </a:r>
            <a:r>
              <a:rPr lang="ko-KR" altLang="en-US" sz="1400" b="1" kern="0" dirty="0">
                <a:solidFill>
                  <a:schemeClr val="tx2"/>
                </a:solidFill>
                <a:latin typeface="+mn-ea"/>
              </a:rPr>
              <a:t>유선방식 </a:t>
            </a:r>
            <a:r>
              <a:rPr lang="en-US" altLang="ko-KR" sz="1400" b="1" kern="0" dirty="0">
                <a:solidFill>
                  <a:schemeClr val="tx2"/>
                </a:solidFill>
                <a:latin typeface="+mn-ea"/>
              </a:rPr>
              <a:t>CCTV </a:t>
            </a:r>
            <a:r>
              <a:rPr lang="ko-KR" altLang="en-US" sz="1400" b="1" kern="0" dirty="0">
                <a:solidFill>
                  <a:schemeClr val="tx2"/>
                </a:solidFill>
                <a:latin typeface="+mn-ea"/>
              </a:rPr>
              <a:t>안전성 문제</a:t>
            </a:r>
            <a:endParaRPr lang="en-US" altLang="ko-KR" sz="1400" b="1" kern="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772000" y="2237191"/>
            <a:ext cx="3600000" cy="468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39800" fontAlgn="b">
              <a:defRPr/>
            </a:pPr>
            <a:r>
              <a:rPr lang="en-US" altLang="ko-KR" sz="1400" b="1" kern="0" dirty="0">
                <a:solidFill>
                  <a:schemeClr val="tx2"/>
                </a:solidFill>
                <a:latin typeface="+mn-ea"/>
              </a:rPr>
              <a:t>Ⅱ</a:t>
            </a:r>
            <a:r>
              <a:rPr lang="en-US" altLang="ko-KR" sz="1400" b="1" kern="0">
                <a:solidFill>
                  <a:schemeClr val="tx2"/>
                </a:solidFill>
                <a:latin typeface="+mn-ea"/>
              </a:rPr>
              <a:t>.</a:t>
            </a:r>
            <a:r>
              <a:rPr lang="en-US" altLang="ko-KR" sz="1400" b="1" kern="0">
                <a:solidFill>
                  <a:schemeClr val="tx2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400" b="1" kern="0">
                <a:solidFill>
                  <a:schemeClr val="tx2"/>
                </a:solidFill>
                <a:latin typeface="+mn-ea"/>
              </a:rPr>
              <a:t>CCTV</a:t>
            </a:r>
            <a:r>
              <a:rPr lang="ko-KR" altLang="en-US" sz="1400" b="1" kern="0">
                <a:solidFill>
                  <a:schemeClr val="tx2"/>
                </a:solidFill>
                <a:latin typeface="+mn-ea"/>
              </a:rPr>
              <a:t>설치공사 관련 법령</a:t>
            </a:r>
            <a:endParaRPr lang="en-US" altLang="ko-KR" sz="1400" b="1" kern="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759420" y="3311450"/>
            <a:ext cx="3625641" cy="468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39800" fontAlgn="b">
              <a:defRPr/>
            </a:pPr>
            <a:r>
              <a:rPr lang="en-US" altLang="ko-KR" sz="1400" b="1" kern="0" dirty="0">
                <a:solidFill>
                  <a:schemeClr val="tx2"/>
                </a:solidFill>
                <a:latin typeface="+mn-ea"/>
              </a:rPr>
              <a:t>Ⅳ</a:t>
            </a:r>
            <a:r>
              <a:rPr lang="en-US" altLang="ko-KR" sz="1400" b="1" kern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400" b="1" kern="0">
                <a:solidFill>
                  <a:schemeClr val="tx2"/>
                </a:solidFill>
                <a:latin typeface="+mn-ea"/>
              </a:rPr>
              <a:t>시스템 제안 개요</a:t>
            </a:r>
            <a:endParaRPr lang="en-US" altLang="ko-KR" sz="1400" b="1" kern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737051" y="4424476"/>
            <a:ext cx="3633320" cy="468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39800" fontAlgn="b">
              <a:defRPr/>
            </a:pPr>
            <a:r>
              <a:rPr lang="en-US" altLang="ko-KR" sz="1400" b="1" kern="0" dirty="0">
                <a:solidFill>
                  <a:schemeClr val="tx2"/>
                </a:solidFill>
                <a:latin typeface="+mn-ea"/>
              </a:rPr>
              <a:t>Ⅵ</a:t>
            </a:r>
            <a:r>
              <a:rPr lang="en-US" altLang="ko-KR" sz="1400" b="1" kern="0">
                <a:solidFill>
                  <a:schemeClr val="tx2"/>
                </a:solidFill>
                <a:latin typeface="+mn-ea"/>
                <a:ea typeface="+mn-ea"/>
                <a:cs typeface="+mn-cs"/>
              </a:rPr>
              <a:t>.</a:t>
            </a:r>
            <a:r>
              <a:rPr lang="en-US" altLang="ko-KR" sz="1400" b="1" ker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400" b="1" kern="0">
                <a:solidFill>
                  <a:schemeClr val="tx2"/>
                </a:solidFill>
                <a:latin typeface="+mn-ea"/>
              </a:rPr>
              <a:t>구축 수행 및 관리 </a:t>
            </a:r>
            <a:endParaRPr lang="en-US" altLang="ko-KR" sz="1400" b="1" kern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771999" y="2769414"/>
            <a:ext cx="3613063" cy="468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39800" fontAlgn="b">
              <a:defRPr/>
            </a:pPr>
            <a:r>
              <a:rPr lang="en-US" altLang="ko-KR" sz="1400" b="1" kern="0" dirty="0">
                <a:solidFill>
                  <a:schemeClr val="tx2"/>
                </a:solidFill>
                <a:latin typeface="+mn-ea"/>
              </a:rPr>
              <a:t>Ⅲ</a:t>
            </a:r>
            <a:r>
              <a:rPr lang="en-US" altLang="ko-KR" sz="1400" b="1" kern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400" b="1" kern="0">
                <a:solidFill>
                  <a:schemeClr val="tx2"/>
                </a:solidFill>
                <a:latin typeface="+mn-ea"/>
              </a:rPr>
              <a:t>시스템 제안 목적 </a:t>
            </a:r>
            <a:endParaRPr lang="en-US" altLang="ko-KR" sz="1400" b="1" kern="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4071934" y="831762"/>
            <a:ext cx="785818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ko-KR" altLang="en-US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목   차 </a:t>
            </a:r>
            <a:endParaRPr lang="en-US" altLang="ko-KR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759421" y="3856268"/>
            <a:ext cx="3610950" cy="468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39800" fontAlgn="b">
              <a:defRPr/>
            </a:pPr>
            <a:r>
              <a:rPr lang="en-US" altLang="ko-KR" sz="1400" b="1" kern="0" dirty="0">
                <a:solidFill>
                  <a:schemeClr val="tx2"/>
                </a:solidFill>
                <a:latin typeface="+mn-ea"/>
              </a:rPr>
              <a:t>Ⅴ</a:t>
            </a:r>
            <a:r>
              <a:rPr lang="en-US" altLang="ko-KR" sz="1400" b="1" kern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400" b="1" kern="0">
                <a:solidFill>
                  <a:schemeClr val="tx2"/>
                </a:solidFill>
                <a:latin typeface="+mn-ea"/>
              </a:rPr>
              <a:t>기존운영 </a:t>
            </a:r>
            <a:r>
              <a:rPr lang="en-US" altLang="ko-KR" sz="1400" b="1" kern="0">
                <a:solidFill>
                  <a:schemeClr val="tx2"/>
                </a:solidFill>
                <a:latin typeface="+mn-ea"/>
              </a:rPr>
              <a:t>CCTV</a:t>
            </a:r>
            <a:r>
              <a:rPr lang="ko-KR" altLang="en-US" sz="1400" b="1" kern="0">
                <a:solidFill>
                  <a:schemeClr val="tx2"/>
                </a:solidFill>
                <a:latin typeface="+mn-ea"/>
              </a:rPr>
              <a:t>문제점 및 개선효과</a:t>
            </a:r>
            <a:endParaRPr lang="en-US" altLang="ko-KR" sz="1400" b="1" kern="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9389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25C6163F-B9AB-4E36-AB9D-8D70E2D39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CDD0AFD2-0E0B-43D7-B840-5D7807B7A6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grpSp>
        <p:nvGrpSpPr>
          <p:cNvPr id="4" name="그룹 22">
            <a:extLst>
              <a:ext uri="{FF2B5EF4-FFF2-40B4-BE49-F238E27FC236}">
                <a16:creationId xmlns:a16="http://schemas.microsoft.com/office/drawing/2014/main" xmlns="" id="{9057434D-2D9C-44CF-A6AD-1D7884611DAA}"/>
              </a:ext>
            </a:extLst>
          </p:cNvPr>
          <p:cNvGrpSpPr/>
          <p:nvPr/>
        </p:nvGrpSpPr>
        <p:grpSpPr>
          <a:xfrm>
            <a:off x="323528" y="569770"/>
            <a:ext cx="5544616" cy="1203093"/>
            <a:chOff x="4499992" y="766338"/>
            <a:chExt cx="5544616" cy="120309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02C66ECF-44E7-4D92-A299-EE217ED66F60}"/>
                </a:ext>
              </a:extLst>
            </p:cNvPr>
            <p:cNvSpPr txBox="1"/>
            <p:nvPr/>
          </p:nvSpPr>
          <p:spPr>
            <a:xfrm>
              <a:off x="4580384" y="1030712"/>
              <a:ext cx="5464224" cy="938719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228600" indent="-228600">
                <a:buAutoNum type="arabicPeriod"/>
              </a:pPr>
              <a:r>
                <a:rPr lang="en-US" altLang="ko-KR" sz="1100" dirty="0">
                  <a:latin typeface="+mn-ea"/>
                </a:rPr>
                <a:t>CCTV</a:t>
              </a:r>
              <a:r>
                <a:rPr lang="ko-KR" altLang="en-US" sz="1100" dirty="0">
                  <a:latin typeface="+mn-ea"/>
                </a:rPr>
                <a:t>영상</a:t>
              </a:r>
              <a:r>
                <a:rPr lang="en-US" altLang="ko-KR" sz="1100" dirty="0">
                  <a:latin typeface="+mn-ea"/>
                </a:rPr>
                <a:t>: HD (1.3M pixel) </a:t>
              </a:r>
              <a:r>
                <a:rPr lang="ko-KR" altLang="en-US" sz="1100" dirty="0">
                  <a:latin typeface="+mn-ea"/>
                </a:rPr>
                <a:t>급</a:t>
              </a:r>
              <a:r>
                <a:rPr lang="en-US" altLang="ko-KR" sz="1100" dirty="0">
                  <a:latin typeface="+mn-ea"/>
                </a:rPr>
                <a:t> </a:t>
              </a:r>
              <a:r>
                <a:rPr lang="ko-KR" altLang="en-US" sz="1100" dirty="0">
                  <a:latin typeface="+mn-ea"/>
                </a:rPr>
                <a:t>이하의 영상</a:t>
              </a:r>
              <a:endParaRPr lang="en-US" altLang="ko-KR" sz="1100" dirty="0">
                <a:latin typeface="+mn-ea"/>
              </a:endParaRPr>
            </a:p>
            <a:p>
              <a:pPr marL="228600" indent="-228600">
                <a:buAutoNum type="arabicPeriod"/>
              </a:pPr>
              <a:r>
                <a:rPr lang="en-US" altLang="ko-KR" sz="1100" dirty="0">
                  <a:latin typeface="+mn-ea"/>
                </a:rPr>
                <a:t>Cable (RG58, </a:t>
              </a:r>
              <a:r>
                <a:rPr lang="ko-KR" altLang="en-US" sz="1100" dirty="0">
                  <a:latin typeface="+mn-ea"/>
                </a:rPr>
                <a:t>기타 기능용</a:t>
              </a:r>
              <a:r>
                <a:rPr lang="en-US" altLang="ko-KR" sz="1100" dirty="0">
                  <a:latin typeface="+mn-ea"/>
                </a:rPr>
                <a:t>)</a:t>
              </a:r>
              <a:r>
                <a:rPr lang="ko-KR" altLang="en-US" sz="1100" dirty="0">
                  <a:latin typeface="+mn-ea"/>
                </a:rPr>
                <a:t>의 휨</a:t>
              </a:r>
              <a:r>
                <a:rPr lang="en-US" altLang="ko-KR" sz="1100" dirty="0">
                  <a:latin typeface="+mn-ea"/>
                </a:rPr>
                <a:t>, </a:t>
              </a:r>
              <a:r>
                <a:rPr lang="ko-KR" altLang="en-US" sz="1100" dirty="0">
                  <a:latin typeface="+mn-ea"/>
                </a:rPr>
                <a:t>열화 등으로 영상왜곡 심화</a:t>
              </a:r>
              <a:r>
                <a:rPr lang="en-US" altLang="ko-KR" sz="1100" dirty="0">
                  <a:latin typeface="+mn-ea"/>
                </a:rPr>
                <a:t>: </a:t>
              </a:r>
              <a:r>
                <a:rPr lang="ko-KR" altLang="en-US" sz="1100" dirty="0">
                  <a:latin typeface="+mn-ea"/>
                </a:rPr>
                <a:t>영상관제 어려움</a:t>
              </a:r>
              <a:endParaRPr lang="en-US" altLang="ko-KR" sz="1100" dirty="0">
                <a:latin typeface="+mn-ea"/>
              </a:endParaRPr>
            </a:p>
            <a:p>
              <a:pPr marL="228600" indent="-228600">
                <a:buAutoNum type="arabicPeriod"/>
              </a:pPr>
              <a:r>
                <a:rPr lang="en-US" altLang="ko-KR" sz="1100" dirty="0">
                  <a:latin typeface="+mn-ea"/>
                </a:rPr>
                <a:t>Cable </a:t>
              </a:r>
              <a:r>
                <a:rPr lang="ko-KR" altLang="en-US" sz="1100" dirty="0">
                  <a:latin typeface="+mn-ea"/>
                </a:rPr>
                <a:t>불량 교체 시 안전위협에 대한 민</a:t>
              </a:r>
              <a:r>
                <a:rPr lang="en-US" altLang="ko-KR" sz="1100" dirty="0">
                  <a:latin typeface="+mn-ea"/>
                </a:rPr>
                <a:t>/</a:t>
              </a:r>
              <a:r>
                <a:rPr lang="ko-KR" altLang="en-US" sz="1100" dirty="0">
                  <a:latin typeface="+mn-ea"/>
                </a:rPr>
                <a:t>형사상 문제 상존</a:t>
              </a:r>
              <a:endParaRPr lang="en-US" altLang="ko-KR" sz="1100" dirty="0">
                <a:latin typeface="+mn-ea"/>
              </a:endParaRPr>
            </a:p>
            <a:p>
              <a:pPr marL="228600" indent="-228600">
                <a:buAutoNum type="arabicPeriod"/>
              </a:pPr>
              <a:r>
                <a:rPr lang="en-US" altLang="ko-KR" sz="1100" dirty="0">
                  <a:latin typeface="+mn-ea"/>
                </a:rPr>
                <a:t>4</a:t>
              </a:r>
              <a:r>
                <a:rPr lang="ko-KR" altLang="en-US" sz="1100" dirty="0">
                  <a:latin typeface="+mn-ea"/>
                </a:rPr>
                <a:t>차 산업 </a:t>
              </a:r>
              <a:r>
                <a:rPr lang="en-US" altLang="ko-KR" sz="1100" dirty="0" err="1">
                  <a:latin typeface="+mn-ea"/>
                </a:rPr>
                <a:t>IoT</a:t>
              </a:r>
              <a:r>
                <a:rPr lang="en-US" altLang="ko-KR" sz="1100" dirty="0">
                  <a:latin typeface="+mn-ea"/>
                </a:rPr>
                <a:t> </a:t>
              </a:r>
              <a:r>
                <a:rPr lang="ko-KR" altLang="en-US" sz="1100" dirty="0">
                  <a:latin typeface="+mn-ea"/>
                </a:rPr>
                <a:t>기술수준에 준한 </a:t>
              </a:r>
              <a:r>
                <a:rPr lang="en-US" altLang="ko-KR" sz="1100" dirty="0">
                  <a:latin typeface="+mn-ea"/>
                </a:rPr>
                <a:t>Data + </a:t>
              </a:r>
              <a:r>
                <a:rPr lang="ko-KR" altLang="en-US" sz="1100" dirty="0">
                  <a:latin typeface="+mn-ea"/>
                </a:rPr>
                <a:t>영상처리 통합기술 적용곤란</a:t>
              </a:r>
              <a:endParaRPr lang="en-US" altLang="ko-KR" sz="1100" dirty="0">
                <a:latin typeface="+mn-ea"/>
              </a:endParaRPr>
            </a:p>
            <a:p>
              <a:pPr marL="228600" indent="-228600">
                <a:buAutoNum type="arabicPeriod"/>
              </a:pPr>
              <a:r>
                <a:rPr lang="ko-KR" altLang="en-US" sz="1100" dirty="0">
                  <a:latin typeface="+mn-ea"/>
                </a:rPr>
                <a:t>문제 개선 및 해결점 찾지 못한 상태에서 시스템 운영 방치</a:t>
              </a:r>
            </a:p>
          </p:txBody>
        </p:sp>
        <p:sp>
          <p:nvSpPr>
            <p:cNvPr id="6" name="모서리가 둥근 직사각형 33">
              <a:extLst>
                <a:ext uri="{FF2B5EF4-FFF2-40B4-BE49-F238E27FC236}">
                  <a16:creationId xmlns:a16="http://schemas.microsoft.com/office/drawing/2014/main" xmlns="" id="{9119D8F9-E7A6-4C0C-9678-681B6B02BDC5}"/>
                </a:ext>
              </a:extLst>
            </p:cNvPr>
            <p:cNvSpPr/>
            <p:nvPr/>
          </p:nvSpPr>
          <p:spPr>
            <a:xfrm>
              <a:off x="4499992" y="766338"/>
              <a:ext cx="2533960" cy="287462"/>
            </a:xfrm>
            <a:prstGeom prst="roundRect">
              <a:avLst/>
            </a:prstGeom>
            <a:solidFill>
              <a:srgbClr val="FFEEB9"/>
            </a:solidFill>
            <a:ln w="9525">
              <a:solidFill>
                <a:srgbClr val="005C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rgbClr val="0000FF"/>
                  </a:solidFill>
                  <a:latin typeface="+mn-ea"/>
                </a:rPr>
                <a:t>기존</a:t>
              </a:r>
              <a:r>
                <a:rPr lang="ko-KR" altLang="en-US" sz="1100" b="1" dirty="0">
                  <a:solidFill>
                    <a:srgbClr val="005C2A"/>
                  </a:solidFill>
                  <a:latin typeface="+mn-ea"/>
                </a:rPr>
                <a:t> </a:t>
              </a:r>
              <a:r>
                <a:rPr lang="ko-KR" altLang="en-US" sz="1100" b="1" dirty="0" smtClean="0">
                  <a:solidFill>
                    <a:srgbClr val="005C2A"/>
                  </a:solidFill>
                  <a:latin typeface="+mn-ea"/>
                </a:rPr>
                <a:t>승강기 유선 설치 </a:t>
              </a:r>
              <a:r>
                <a:rPr lang="ko-KR" altLang="en-US" sz="1100" b="1" dirty="0">
                  <a:solidFill>
                    <a:srgbClr val="005C2A"/>
                  </a:solidFill>
                  <a:latin typeface="+mn-ea"/>
                </a:rPr>
                <a:t>시스템</a:t>
              </a:r>
            </a:p>
          </p:txBody>
        </p:sp>
      </p:grpSp>
      <p:pic>
        <p:nvPicPr>
          <p:cNvPr id="7" name="그림 6" descr="승강기 Cable 복잡성.png">
            <a:extLst>
              <a:ext uri="{FF2B5EF4-FFF2-40B4-BE49-F238E27FC236}">
                <a16:creationId xmlns:a16="http://schemas.microsoft.com/office/drawing/2014/main" xmlns="" id="{879E5B47-AEE2-4A04-B383-68384032271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72816"/>
            <a:ext cx="9144000" cy="4813585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77479856-D125-4D82-80EE-2788770FD9DD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481883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Ⅰ.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승강기 유선방식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CCTV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안전성 문제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6287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271437BD-CA9E-4FA7-99D2-38DEF4BE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2B0C6F73-D13E-4B68-B532-701EF745BC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pic>
        <p:nvPicPr>
          <p:cNvPr id="4" name="그림 3" descr="승강기 Cable 사고.png">
            <a:extLst>
              <a:ext uri="{FF2B5EF4-FFF2-40B4-BE49-F238E27FC236}">
                <a16:creationId xmlns:a16="http://schemas.microsoft.com/office/drawing/2014/main" xmlns="" id="{14901F97-FF9E-4D42-8DD4-A47C0377AD1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2363" y="620688"/>
            <a:ext cx="7424315" cy="3791399"/>
          </a:xfrm>
          <a:prstGeom prst="rect">
            <a:avLst/>
          </a:prstGeom>
        </p:spPr>
      </p:pic>
      <p:pic>
        <p:nvPicPr>
          <p:cNvPr id="5" name="그림 4" descr="캐비닛, 건물, 실내, 바닥이(가) 표시된 사진&#10;&#10;자동 생성된 설명">
            <a:extLst>
              <a:ext uri="{FF2B5EF4-FFF2-40B4-BE49-F238E27FC236}">
                <a16:creationId xmlns:a16="http://schemas.microsoft.com/office/drawing/2014/main" xmlns="" id="{748F7477-F43F-4870-9657-4FAD2C034E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4509120"/>
            <a:ext cx="2806358" cy="1988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D96F7746-5EBE-4AF2-8C92-24A9B1CD1A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7530" y="3878641"/>
            <a:ext cx="655377" cy="533446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77479856-D125-4D82-80EE-2788770FD9DD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481883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Ⅰ.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승강기 유선방식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CCTV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안전성 문제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9193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662748B8-49EB-43ED-9BCF-827DD0E45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6E3F88B5-187C-483A-9CF1-6EE5F31A66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grpSp>
        <p:nvGrpSpPr>
          <p:cNvPr id="6" name="그룹 22">
            <a:extLst>
              <a:ext uri="{FF2B5EF4-FFF2-40B4-BE49-F238E27FC236}">
                <a16:creationId xmlns:a16="http://schemas.microsoft.com/office/drawing/2014/main" xmlns="" id="{C39C1D14-72CD-49EB-9D81-265AC9A2921B}"/>
              </a:ext>
            </a:extLst>
          </p:cNvPr>
          <p:cNvGrpSpPr/>
          <p:nvPr/>
        </p:nvGrpSpPr>
        <p:grpSpPr>
          <a:xfrm>
            <a:off x="323528" y="581410"/>
            <a:ext cx="5544616" cy="1204516"/>
            <a:chOff x="4499992" y="777978"/>
            <a:chExt cx="5544616" cy="120451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C71B1D42-D663-45E7-A87E-1D7D08F2122F}"/>
                </a:ext>
              </a:extLst>
            </p:cNvPr>
            <p:cNvSpPr txBox="1"/>
            <p:nvPr/>
          </p:nvSpPr>
          <p:spPr>
            <a:xfrm>
              <a:off x="4580384" y="1043775"/>
              <a:ext cx="5464224" cy="938719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228600" indent="-228600">
                <a:buAutoNum type="arabicPeriod"/>
              </a:pPr>
              <a:r>
                <a:rPr lang="en-US" altLang="ko-KR" sz="1100" dirty="0"/>
                <a:t>2019</a:t>
              </a:r>
              <a:r>
                <a:rPr lang="ko-KR" altLang="en-US" sz="1100" dirty="0"/>
                <a:t>년 </a:t>
              </a:r>
              <a:r>
                <a:rPr lang="en-US" altLang="ko-KR" sz="1100" dirty="0"/>
                <a:t>3</a:t>
              </a:r>
              <a:r>
                <a:rPr lang="ko-KR" altLang="en-US" sz="1100" dirty="0"/>
                <a:t>월 부산 해운대에 위치한 아파트에서 승강기 유지보수 중 추락으로 </a:t>
              </a:r>
              <a:r>
                <a:rPr lang="en-US" altLang="ko-KR" sz="1100" dirty="0"/>
                <a:t>    </a:t>
              </a:r>
              <a:r>
                <a:rPr lang="ko-KR" altLang="en-US" sz="1100" dirty="0"/>
                <a:t>작업자</a:t>
              </a:r>
              <a:r>
                <a:rPr lang="en-US" altLang="ko-KR" sz="1100" dirty="0"/>
                <a:t>2</a:t>
              </a:r>
              <a:r>
                <a:rPr lang="ko-KR" altLang="en-US" sz="1100" dirty="0"/>
                <a:t>명 사망사고 발생</a:t>
              </a:r>
              <a:endParaRPr lang="en-US" altLang="ko-KR" sz="1100" dirty="0"/>
            </a:p>
            <a:p>
              <a:pPr marL="228600" indent="-228600">
                <a:buAutoNum type="arabicPeriod"/>
              </a:pPr>
              <a:r>
                <a:rPr lang="en-US" altLang="ko-KR" sz="1100" dirty="0"/>
                <a:t>CCTV Cable </a:t>
              </a:r>
              <a:r>
                <a:rPr lang="ko-KR" altLang="en-US" sz="1100" dirty="0"/>
                <a:t>교체 시 승강기 외부에 탑승 상태로 가동하여 추락 위험 증가</a:t>
              </a:r>
              <a:endParaRPr lang="en-US" altLang="ko-KR" sz="1100" dirty="0"/>
            </a:p>
            <a:p>
              <a:pPr marL="228600" indent="-228600">
                <a:buAutoNum type="arabicPeriod"/>
              </a:pPr>
              <a:r>
                <a:rPr lang="ko-KR" altLang="en-US" sz="1100" dirty="0"/>
                <a:t>한국 승강기 안전 공단 승강기 사고 현황</a:t>
              </a:r>
              <a:endParaRPr lang="en-US" altLang="ko-KR" sz="1100" dirty="0"/>
            </a:p>
            <a:p>
              <a:pPr marL="228600" indent="-228600">
                <a:buAutoNum type="arabicPeriod"/>
              </a:pPr>
              <a:r>
                <a:rPr lang="ko-KR" altLang="en-US" sz="1100" dirty="0"/>
                <a:t>한국 승강기 안전 공단 승강기 피해자 정도 별 통계 </a:t>
              </a:r>
            </a:p>
          </p:txBody>
        </p:sp>
        <p:sp>
          <p:nvSpPr>
            <p:cNvPr id="8" name="모서리가 둥근 직사각형 33">
              <a:extLst>
                <a:ext uri="{FF2B5EF4-FFF2-40B4-BE49-F238E27FC236}">
                  <a16:creationId xmlns:a16="http://schemas.microsoft.com/office/drawing/2014/main" xmlns="" id="{F24078A7-7E4F-4EFA-842E-74C6897AF9BF}"/>
                </a:ext>
              </a:extLst>
            </p:cNvPr>
            <p:cNvSpPr/>
            <p:nvPr/>
          </p:nvSpPr>
          <p:spPr>
            <a:xfrm>
              <a:off x="4499992" y="777978"/>
              <a:ext cx="2605398" cy="275822"/>
            </a:xfrm>
            <a:prstGeom prst="roundRect">
              <a:avLst/>
            </a:prstGeom>
            <a:solidFill>
              <a:srgbClr val="FFEEB9"/>
            </a:solidFill>
            <a:ln w="9525">
              <a:solidFill>
                <a:srgbClr val="005C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rgbClr val="005C2A"/>
                  </a:solidFill>
                  <a:latin typeface="+mn-ea"/>
                </a:rPr>
                <a:t>승강기 </a:t>
              </a:r>
              <a:r>
                <a:rPr lang="ko-KR" altLang="en-US" sz="1100" b="1" dirty="0">
                  <a:solidFill>
                    <a:srgbClr val="FF0000"/>
                  </a:solidFill>
                  <a:latin typeface="+mn-ea"/>
                </a:rPr>
                <a:t>유선</a:t>
              </a:r>
              <a:r>
                <a:rPr lang="en-US" altLang="ko-KR" sz="1100" b="1" dirty="0">
                  <a:solidFill>
                    <a:srgbClr val="FF0000"/>
                  </a:solidFill>
                  <a:latin typeface="+mn-ea"/>
                </a:rPr>
                <a:t>A/S</a:t>
              </a:r>
              <a:r>
                <a:rPr lang="ko-KR" altLang="en-US" sz="1100" b="1" dirty="0">
                  <a:solidFill>
                    <a:srgbClr val="FF0000"/>
                  </a:solidFill>
                  <a:latin typeface="+mn-ea"/>
                </a:rPr>
                <a:t> </a:t>
              </a:r>
              <a:r>
                <a:rPr lang="ko-KR" altLang="en-US" sz="1100" b="1" dirty="0">
                  <a:solidFill>
                    <a:srgbClr val="005C2A"/>
                  </a:solidFill>
                  <a:latin typeface="+mn-ea"/>
                </a:rPr>
                <a:t>유지보수 사고사례</a:t>
              </a:r>
            </a:p>
          </p:txBody>
        </p:sp>
      </p:grpSp>
      <p:pic>
        <p:nvPicPr>
          <p:cNvPr id="9" name="그림 8" descr="스크린샷이(가) 표시된 사진&#10;&#10;자동 생성된 설명">
            <a:extLst>
              <a:ext uri="{FF2B5EF4-FFF2-40B4-BE49-F238E27FC236}">
                <a16:creationId xmlns:a16="http://schemas.microsoft.com/office/drawing/2014/main" xmlns="" id="{99B36C16-3BF9-49C6-8CDB-E78A889F4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008" y="2020710"/>
            <a:ext cx="3533944" cy="4533221"/>
          </a:xfrm>
          <a:prstGeom prst="rect">
            <a:avLst/>
          </a:prstGeom>
        </p:spPr>
      </p:pic>
      <p:pic>
        <p:nvPicPr>
          <p:cNvPr id="10" name="그림 9" descr="사람이(가) 표시된 사진&#10;&#10;자동 생성된 설명">
            <a:extLst>
              <a:ext uri="{FF2B5EF4-FFF2-40B4-BE49-F238E27FC236}">
                <a16:creationId xmlns:a16="http://schemas.microsoft.com/office/drawing/2014/main" xmlns="" id="{9EB973AF-90AA-477C-9662-90E81BB5E2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4905" y="2011324"/>
            <a:ext cx="3431142" cy="1993740"/>
          </a:xfrm>
          <a:prstGeom prst="rect">
            <a:avLst/>
          </a:prstGeom>
        </p:spPr>
      </p:pic>
      <p:pic>
        <p:nvPicPr>
          <p:cNvPr id="11" name="그림 10" descr="문구이(가) 표시된 사진&#10;&#10;자동 생성된 설명">
            <a:extLst>
              <a:ext uri="{FF2B5EF4-FFF2-40B4-BE49-F238E27FC236}">
                <a16:creationId xmlns:a16="http://schemas.microsoft.com/office/drawing/2014/main" xmlns="" id="{32F04B68-E4D9-4F8F-92C4-EBE93E778E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4905" y="4692716"/>
            <a:ext cx="3431141" cy="1861216"/>
          </a:xfrm>
          <a:prstGeom prst="rect">
            <a:avLst/>
          </a:prstGeom>
        </p:spPr>
      </p:pic>
      <p:sp>
        <p:nvSpPr>
          <p:cNvPr id="12" name="화살표: 아래쪽 11">
            <a:extLst>
              <a:ext uri="{FF2B5EF4-FFF2-40B4-BE49-F238E27FC236}">
                <a16:creationId xmlns:a16="http://schemas.microsoft.com/office/drawing/2014/main" xmlns="" id="{DDC2805A-98A2-4874-A73D-1AA5C5D0D55D}"/>
              </a:ext>
            </a:extLst>
          </p:cNvPr>
          <p:cNvSpPr/>
          <p:nvPr/>
        </p:nvSpPr>
        <p:spPr>
          <a:xfrm>
            <a:off x="6596337" y="4098134"/>
            <a:ext cx="448275" cy="5015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xmlns="" id="{77479856-D125-4D82-80EE-2788770FD9DD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481883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Ⅰ.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승강기 유선방식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CCTV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안전성 문제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7960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대형, 표시중이(가) 표시된 사진&#10;&#10;높은 신뢰도로 생성된 설명">
            <a:extLst>
              <a:ext uri="{FF2B5EF4-FFF2-40B4-BE49-F238E27FC236}">
                <a16:creationId xmlns:a16="http://schemas.microsoft.com/office/drawing/2014/main" xmlns="" id="{06DF46FE-7D9F-4AD3-9DA7-7CFC8CA50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771918"/>
            <a:ext cx="4320480" cy="5472608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501403FC-749E-455F-8372-1157FA769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A252111F-0C1B-4F4E-BADE-16B12B204C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77479856-D125-4D82-80EE-2788770FD9DD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481883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Ⅰ.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승강기 유선방식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CCTV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안전성 문제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12" name="그림 11" descr="스크린샷이(가) 표시된 사진&#10;&#10;높은 신뢰도로 생성된 설명">
            <a:extLst>
              <a:ext uri="{FF2B5EF4-FFF2-40B4-BE49-F238E27FC236}">
                <a16:creationId xmlns:a16="http://schemas.microsoft.com/office/drawing/2014/main" xmlns="" id="{5CA09675-0703-4201-964D-175C28CC49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12776"/>
            <a:ext cx="4665307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317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C87584E-01DC-451C-99EA-79EB87BB0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B4A92DB6-8737-435C-99F3-57D1DB020C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grpSp>
        <p:nvGrpSpPr>
          <p:cNvPr id="4" name="그룹 22">
            <a:extLst>
              <a:ext uri="{FF2B5EF4-FFF2-40B4-BE49-F238E27FC236}">
                <a16:creationId xmlns:a16="http://schemas.microsoft.com/office/drawing/2014/main" xmlns="" id="{8829B797-D66F-4538-B44A-3A9D950084C6}"/>
              </a:ext>
            </a:extLst>
          </p:cNvPr>
          <p:cNvGrpSpPr/>
          <p:nvPr/>
        </p:nvGrpSpPr>
        <p:grpSpPr>
          <a:xfrm>
            <a:off x="323528" y="607055"/>
            <a:ext cx="5544616" cy="1179207"/>
            <a:chOff x="4499992" y="803623"/>
            <a:chExt cx="5544616" cy="117920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1B87AAA5-979C-4E9E-BD0B-8AC4FD1DA7D3}"/>
                </a:ext>
              </a:extLst>
            </p:cNvPr>
            <p:cNvSpPr txBox="1"/>
            <p:nvPr/>
          </p:nvSpPr>
          <p:spPr>
            <a:xfrm>
              <a:off x="4580384" y="1044111"/>
              <a:ext cx="5464224" cy="938719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228600" indent="-228600">
                <a:buAutoNum type="arabicPeriod"/>
              </a:pPr>
              <a:r>
                <a:rPr lang="en-US" altLang="ko-KR" sz="1100" dirty="0"/>
                <a:t>CCTV Cable</a:t>
              </a:r>
              <a:r>
                <a:rPr lang="ko-KR" altLang="en-US" sz="1100" dirty="0"/>
                <a:t>이 없으므로 교체가 없음</a:t>
              </a:r>
              <a:endParaRPr lang="en-US" altLang="ko-KR" sz="1100" dirty="0"/>
            </a:p>
            <a:p>
              <a:pPr marL="228600" indent="-228600">
                <a:buAutoNum type="arabicPeriod"/>
              </a:pPr>
              <a:r>
                <a:rPr lang="ko-KR" altLang="en-US" sz="1100" dirty="0"/>
                <a:t>승강기 외부에 탑승 상태로 승강기 가동 없음</a:t>
              </a:r>
              <a:endParaRPr lang="en-US" altLang="ko-KR" sz="1100" dirty="0"/>
            </a:p>
            <a:p>
              <a:pPr marL="228600" indent="-228600">
                <a:buAutoNum type="arabicPeriod"/>
              </a:pPr>
              <a:r>
                <a:rPr lang="ko-KR" altLang="en-US" sz="1100" dirty="0"/>
                <a:t>승강기 운행 중 </a:t>
              </a:r>
              <a:r>
                <a:rPr lang="en-US" altLang="ko-KR" sz="1100" dirty="0"/>
                <a:t>A/S, </a:t>
              </a:r>
              <a:r>
                <a:rPr lang="ko-KR" altLang="en-US" sz="1100" dirty="0"/>
                <a:t>업그레이드</a:t>
              </a:r>
              <a:r>
                <a:rPr lang="en-US" altLang="ko-KR" sz="1100" dirty="0"/>
                <a:t> </a:t>
              </a:r>
              <a:r>
                <a:rPr lang="ko-KR" altLang="en-US" sz="1100" dirty="0"/>
                <a:t>가능</a:t>
              </a:r>
              <a:endParaRPr lang="en-US" altLang="ko-KR" sz="1100" dirty="0"/>
            </a:p>
            <a:p>
              <a:pPr marL="228600" indent="-228600">
                <a:buAutoNum type="arabicPeriod"/>
              </a:pPr>
              <a:r>
                <a:rPr lang="ko-KR" altLang="en-US" sz="1100" dirty="0"/>
                <a:t>신속한 조치로 승강기 이용자들의 불편 최소화</a:t>
              </a:r>
              <a:endParaRPr lang="en-US" altLang="ko-KR" sz="1100" dirty="0"/>
            </a:p>
            <a:p>
              <a:pPr marL="228600" indent="-228600">
                <a:buAutoNum type="arabicPeriod"/>
              </a:pPr>
              <a:r>
                <a:rPr lang="ko-KR" altLang="en-US" sz="1100" dirty="0"/>
                <a:t>승강기 무선 시스템 설치사례</a:t>
              </a:r>
            </a:p>
          </p:txBody>
        </p:sp>
        <p:sp>
          <p:nvSpPr>
            <p:cNvPr id="6" name="모서리가 둥근 직사각형 33">
              <a:extLst>
                <a:ext uri="{FF2B5EF4-FFF2-40B4-BE49-F238E27FC236}">
                  <a16:creationId xmlns:a16="http://schemas.microsoft.com/office/drawing/2014/main" xmlns="" id="{F798799B-1B6F-4949-A629-D39EF5C3644E}"/>
                </a:ext>
              </a:extLst>
            </p:cNvPr>
            <p:cNvSpPr/>
            <p:nvPr/>
          </p:nvSpPr>
          <p:spPr>
            <a:xfrm>
              <a:off x="4499992" y="803623"/>
              <a:ext cx="3034026" cy="237114"/>
            </a:xfrm>
            <a:prstGeom prst="roundRect">
              <a:avLst/>
            </a:prstGeom>
            <a:solidFill>
              <a:srgbClr val="FFEEB9"/>
            </a:solidFill>
            <a:ln w="9525">
              <a:solidFill>
                <a:srgbClr val="005C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 smtClean="0">
                  <a:solidFill>
                    <a:srgbClr val="005C2A"/>
                  </a:solidFill>
                  <a:latin typeface="+mn-ea"/>
                </a:rPr>
                <a:t>신설 </a:t>
              </a:r>
              <a:r>
                <a:rPr lang="ko-KR" altLang="en-US" sz="1100" b="1" dirty="0" smtClean="0">
                  <a:solidFill>
                    <a:srgbClr val="005C2A"/>
                  </a:solidFill>
                  <a:latin typeface="+mn-ea"/>
                </a:rPr>
                <a:t>승강기 </a:t>
              </a:r>
              <a:r>
                <a:rPr lang="en-US" altLang="ko-KR" sz="1100" b="1" dirty="0" err="1" smtClean="0">
                  <a:solidFill>
                    <a:srgbClr val="FF0000"/>
                  </a:solidFill>
                  <a:latin typeface="+mn-ea"/>
                </a:rPr>
                <a:t>MBro</a:t>
              </a:r>
              <a:r>
                <a:rPr lang="en-US" altLang="ko-KR" sz="1100" b="1" dirty="0" smtClean="0">
                  <a:solidFill>
                    <a:srgbClr val="FF0000"/>
                  </a:solidFill>
                  <a:latin typeface="+mn-ea"/>
                </a:rPr>
                <a:t> </a:t>
              </a:r>
              <a:r>
                <a:rPr lang="ko-KR" altLang="en-US" sz="1100" b="1" dirty="0" smtClean="0">
                  <a:solidFill>
                    <a:srgbClr val="FF0000"/>
                  </a:solidFill>
                  <a:latin typeface="+mn-ea"/>
                </a:rPr>
                <a:t>무선방식 </a:t>
              </a:r>
              <a:r>
                <a:rPr lang="en-US" altLang="ko-KR" sz="1100" b="1" dirty="0" smtClean="0">
                  <a:solidFill>
                    <a:srgbClr val="005C2A"/>
                  </a:solidFill>
                  <a:latin typeface="+mn-ea"/>
                </a:rPr>
                <a:t>CCTV</a:t>
              </a:r>
              <a:r>
                <a:rPr lang="ko-KR" altLang="en-US" sz="1100" b="1" dirty="0" smtClean="0">
                  <a:solidFill>
                    <a:srgbClr val="005C2A"/>
                  </a:solidFill>
                  <a:latin typeface="+mn-ea"/>
                </a:rPr>
                <a:t>시스템</a:t>
              </a:r>
              <a:endParaRPr lang="ko-KR" altLang="en-US" sz="1100" b="1" dirty="0">
                <a:solidFill>
                  <a:srgbClr val="005C2A"/>
                </a:solidFill>
                <a:latin typeface="+mn-ea"/>
              </a:endParaRPr>
            </a:p>
          </p:txBody>
        </p:sp>
      </p:grpSp>
      <p:pic>
        <p:nvPicPr>
          <p:cNvPr id="7" name="그림 6" descr="바닥, 실내, 벽, 건물이(가) 표시된 사진&#10;&#10;자동 생성된 설명">
            <a:extLst>
              <a:ext uri="{FF2B5EF4-FFF2-40B4-BE49-F238E27FC236}">
                <a16:creationId xmlns:a16="http://schemas.microsoft.com/office/drawing/2014/main" xmlns="" id="{7780ED57-D598-4895-90CA-7A78CA51E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1402" y="1991077"/>
            <a:ext cx="2504876" cy="4453113"/>
          </a:xfrm>
          <a:prstGeom prst="rect">
            <a:avLst/>
          </a:prstGeom>
        </p:spPr>
      </p:pic>
      <p:pic>
        <p:nvPicPr>
          <p:cNvPr id="9" name="그림 8" descr="벽, 실내, 바닥이(가) 표시된 사진&#10;&#10;자동 생성된 설명">
            <a:extLst>
              <a:ext uri="{FF2B5EF4-FFF2-40B4-BE49-F238E27FC236}">
                <a16:creationId xmlns:a16="http://schemas.microsoft.com/office/drawing/2014/main" xmlns="" id="{5048861F-E2D3-4B38-9595-E2B95B55A7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60284" y="1991077"/>
            <a:ext cx="2391836" cy="1453927"/>
          </a:xfrm>
          <a:prstGeom prst="rect">
            <a:avLst/>
          </a:prstGeom>
        </p:spPr>
      </p:pic>
      <p:pic>
        <p:nvPicPr>
          <p:cNvPr id="10" name="그림 9" descr="실내, 벽, 바닥, 앉아있는이(가) 표시된 사진&#10;&#10;자동 생성된 설명">
            <a:extLst>
              <a:ext uri="{FF2B5EF4-FFF2-40B4-BE49-F238E27FC236}">
                <a16:creationId xmlns:a16="http://schemas.microsoft.com/office/drawing/2014/main" xmlns="" id="{99594899-BABA-4B45-8EC0-896E9CE403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68324" y="3573016"/>
            <a:ext cx="2383796" cy="2871174"/>
          </a:xfrm>
          <a:prstGeom prst="rect">
            <a:avLst/>
          </a:prstGeom>
        </p:spPr>
      </p:pic>
      <p:pic>
        <p:nvPicPr>
          <p:cNvPr id="11" name="그림 10" descr="노란색이(가) 표시된 사진&#10;&#10;자동 생성된 설명">
            <a:extLst>
              <a:ext uri="{FF2B5EF4-FFF2-40B4-BE49-F238E27FC236}">
                <a16:creationId xmlns:a16="http://schemas.microsoft.com/office/drawing/2014/main" xmlns="" id="{6519AC6F-1A7F-4985-B089-BD90BE0FF8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87582" y="1991077"/>
            <a:ext cx="3227851" cy="2420888"/>
          </a:xfrm>
          <a:prstGeom prst="rect">
            <a:avLst/>
          </a:prstGeom>
        </p:spPr>
      </p:pic>
      <p:pic>
        <p:nvPicPr>
          <p:cNvPr id="12" name="그림 11" descr="건물, 실내, 대지이(가) 표시된 사진&#10;&#10;자동 생성된 설명">
            <a:extLst>
              <a:ext uri="{FF2B5EF4-FFF2-40B4-BE49-F238E27FC236}">
                <a16:creationId xmlns:a16="http://schemas.microsoft.com/office/drawing/2014/main" xmlns="" id="{C26908CD-08F8-4633-B800-885EA787E1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84166" y="4546150"/>
            <a:ext cx="3227850" cy="189804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xmlns="" id="{77479856-D125-4D82-80EE-2788770FD9DD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481883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Ⅰ.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승강기 유선방식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CCTV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안전성 문제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706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A5B1B854-F0A9-4F6C-B359-084D450F3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E35C9889-D9A4-4CEF-AEE3-A94B48E60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776099F-FE7B-4B64-829A-CF767424DB2C}"/>
              </a:ext>
            </a:extLst>
          </p:cNvPr>
          <p:cNvSpPr txBox="1"/>
          <p:nvPr/>
        </p:nvSpPr>
        <p:spPr>
          <a:xfrm>
            <a:off x="2101255" y="3049184"/>
            <a:ext cx="6229350" cy="3200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600" b="1" dirty="0"/>
              <a:t>1. </a:t>
            </a:r>
            <a:r>
              <a:rPr lang="ko-KR" altLang="en-US" sz="1600" b="1" dirty="0"/>
              <a:t>설계</a:t>
            </a:r>
            <a:endParaRPr lang="en-US" altLang="ko-KR" sz="1600" b="1" dirty="0"/>
          </a:p>
          <a:p>
            <a:pPr marL="263525">
              <a:buFont typeface="Wingdings" pitchFamily="2" charset="2"/>
              <a:buChar char="Ø"/>
              <a:defRPr/>
            </a:pPr>
            <a:r>
              <a:rPr lang="en-US" altLang="ko-KR" sz="1400" b="1" dirty="0">
                <a:latin typeface="HY신명조" pitchFamily="18" charset="-127"/>
                <a:ea typeface="HY신명조" pitchFamily="18" charset="-127"/>
              </a:rPr>
              <a:t> </a:t>
            </a:r>
            <a:r>
              <a:rPr lang="ko-KR" altLang="en-US" sz="1400" b="1" dirty="0">
                <a:latin typeface="HY신명조" pitchFamily="18" charset="-127"/>
                <a:ea typeface="HY신명조" pitchFamily="18" charset="-127"/>
              </a:rPr>
              <a:t>「정보통신공사업법」 </a:t>
            </a:r>
            <a:r>
              <a:rPr lang="ko-KR" altLang="en-US" sz="1400" b="1" dirty="0">
                <a:solidFill>
                  <a:srgbClr val="002060"/>
                </a:solidFill>
                <a:latin typeface="HY신명조" pitchFamily="18" charset="-127"/>
                <a:ea typeface="HY신명조" pitchFamily="18" charset="-127"/>
              </a:rPr>
              <a:t>제</a:t>
            </a:r>
            <a:r>
              <a:rPr lang="en-US" altLang="ko-KR" sz="1400" b="1" dirty="0">
                <a:solidFill>
                  <a:srgbClr val="002060"/>
                </a:solidFill>
                <a:latin typeface="HY신명조" pitchFamily="18" charset="-127"/>
                <a:ea typeface="HY신명조" pitchFamily="18" charset="-127"/>
              </a:rPr>
              <a:t>7</a:t>
            </a:r>
            <a:r>
              <a:rPr lang="ko-KR" altLang="en-US" sz="1400" b="1" dirty="0">
                <a:solidFill>
                  <a:srgbClr val="002060"/>
                </a:solidFill>
                <a:latin typeface="HY신명조" pitchFamily="18" charset="-127"/>
                <a:ea typeface="HY신명조" pitchFamily="18" charset="-127"/>
              </a:rPr>
              <a:t>조에 따른 용역업자가 설계</a:t>
            </a:r>
            <a:endParaRPr lang="en-US" altLang="ko-KR" sz="1400" b="1" dirty="0">
              <a:solidFill>
                <a:srgbClr val="002060"/>
              </a:solidFill>
              <a:latin typeface="HY신명조" pitchFamily="18" charset="-127"/>
              <a:ea typeface="HY신명조" pitchFamily="18" charset="-127"/>
            </a:endParaRPr>
          </a:p>
          <a:p>
            <a:pPr marL="263525">
              <a:defRPr/>
            </a:pP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     (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설계자의 서명 또는 기명날인 필수</a:t>
            </a: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)</a:t>
            </a:r>
          </a:p>
          <a:p>
            <a:pPr marL="263525">
              <a:buFont typeface="Wingdings" pitchFamily="2" charset="2"/>
              <a:buChar char="Ø"/>
              <a:defRPr/>
            </a:pP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  </a:t>
            </a:r>
            <a:r>
              <a:rPr lang="ko-KR" altLang="en-US" sz="1400" b="1" dirty="0">
                <a:solidFill>
                  <a:srgbClr val="FF0000"/>
                </a:solidFill>
                <a:latin typeface="HY신명조" pitchFamily="18" charset="-127"/>
                <a:ea typeface="HY신명조" pitchFamily="18" charset="-127"/>
              </a:rPr>
              <a:t>시공업자의 설계는 법령 위반</a:t>
            </a:r>
            <a:endParaRPr lang="en-US" altLang="ko-KR" sz="1400" b="1" dirty="0">
              <a:solidFill>
                <a:srgbClr val="FF0000"/>
              </a:solidFill>
              <a:latin typeface="HY신명조" pitchFamily="18" charset="-127"/>
              <a:ea typeface="HY신명조" pitchFamily="18" charset="-127"/>
            </a:endParaRPr>
          </a:p>
          <a:p>
            <a:pPr marL="263525">
              <a:buFont typeface="Wingdings" pitchFamily="2" charset="2"/>
              <a:buChar char="Ø"/>
              <a:defRPr/>
            </a:pP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  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위반시 </a:t>
            </a: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500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만원 이하의 벌금</a:t>
            </a: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(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법 제</a:t>
            </a: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76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조</a:t>
            </a: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)</a:t>
            </a:r>
          </a:p>
          <a:p>
            <a:pPr>
              <a:defRPr/>
            </a:pPr>
            <a:endParaRPr lang="en-US" altLang="ko-KR" sz="1400" dirty="0"/>
          </a:p>
          <a:p>
            <a:pPr>
              <a:defRPr/>
            </a:pPr>
            <a:r>
              <a:rPr lang="en-US" altLang="ko-KR" sz="1600" b="1" dirty="0">
                <a:latin typeface="맑은 고딕"/>
                <a:ea typeface="맑은 고딕"/>
              </a:rPr>
              <a:t>2. </a:t>
            </a:r>
            <a:r>
              <a:rPr lang="ko-KR" altLang="en-US" sz="1600" b="1" dirty="0">
                <a:latin typeface="맑은 고딕"/>
                <a:ea typeface="맑은 고딕"/>
              </a:rPr>
              <a:t>감리</a:t>
            </a:r>
            <a:endParaRPr lang="en-US" altLang="ko-KR" sz="1600" b="1" dirty="0">
              <a:latin typeface="맑은 고딕"/>
              <a:ea typeface="맑은 고딕"/>
            </a:endParaRPr>
          </a:p>
          <a:p>
            <a:pPr marL="263525">
              <a:buFont typeface="Wingdings" pitchFamily="2" charset="2"/>
              <a:buChar char="Ø"/>
              <a:defRPr/>
            </a:pPr>
            <a:r>
              <a:rPr lang="en-US" altLang="ko-KR" sz="1400" b="1" dirty="0">
                <a:latin typeface="HY신명조" pitchFamily="18" charset="-127"/>
                <a:ea typeface="HY신명조" pitchFamily="18" charset="-127"/>
              </a:rPr>
              <a:t> </a:t>
            </a:r>
            <a:r>
              <a:rPr lang="ko-KR" altLang="en-US" sz="1400" b="1" dirty="0">
                <a:latin typeface="HY신명조" pitchFamily="18" charset="-127"/>
                <a:ea typeface="HY신명조" pitchFamily="18" charset="-127"/>
              </a:rPr>
              <a:t>「정보통신공사업법」  </a:t>
            </a:r>
            <a:r>
              <a:rPr lang="ko-KR" altLang="en-US" sz="1400" b="1" dirty="0">
                <a:solidFill>
                  <a:srgbClr val="002060"/>
                </a:solidFill>
                <a:latin typeface="HY신명조" pitchFamily="18" charset="-127"/>
                <a:ea typeface="HY신명조" pitchFamily="18" charset="-127"/>
              </a:rPr>
              <a:t>제</a:t>
            </a:r>
            <a:r>
              <a:rPr lang="en-US" altLang="ko-KR" sz="1400" b="1" dirty="0">
                <a:solidFill>
                  <a:srgbClr val="002060"/>
                </a:solidFill>
                <a:latin typeface="HY신명조" pitchFamily="18" charset="-127"/>
                <a:ea typeface="HY신명조" pitchFamily="18" charset="-127"/>
              </a:rPr>
              <a:t>8</a:t>
            </a:r>
            <a:r>
              <a:rPr lang="ko-KR" altLang="en-US" sz="1400" b="1" dirty="0">
                <a:solidFill>
                  <a:srgbClr val="002060"/>
                </a:solidFill>
                <a:latin typeface="HY신명조" pitchFamily="18" charset="-127"/>
                <a:ea typeface="HY신명조" pitchFamily="18" charset="-127"/>
              </a:rPr>
              <a:t>조에 따른 용역업자가 감리</a:t>
            </a:r>
            <a:endParaRPr lang="en-US" altLang="ko-KR" sz="1400" b="1" dirty="0">
              <a:solidFill>
                <a:srgbClr val="002060"/>
              </a:solidFill>
              <a:latin typeface="HY신명조" pitchFamily="18" charset="-127"/>
              <a:ea typeface="HY신명조" pitchFamily="18" charset="-127"/>
            </a:endParaRPr>
          </a:p>
          <a:p>
            <a:pPr marL="263525">
              <a:buFont typeface="Wingdings" pitchFamily="2" charset="2"/>
              <a:buChar char="Ø"/>
              <a:defRPr/>
            </a:pP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  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위반시 </a:t>
            </a: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500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만원 이하의 벌금</a:t>
            </a: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 (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법 제</a:t>
            </a: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76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조</a:t>
            </a: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)</a:t>
            </a:r>
          </a:p>
          <a:p>
            <a:pPr>
              <a:defRPr/>
            </a:pPr>
            <a:endParaRPr lang="en-US" altLang="ko-KR" sz="1400" dirty="0"/>
          </a:p>
          <a:p>
            <a:pPr>
              <a:defRPr/>
            </a:pPr>
            <a:r>
              <a:rPr lang="en-US" altLang="ko-KR" sz="1600" b="1" dirty="0">
                <a:latin typeface="+mn-ea"/>
              </a:rPr>
              <a:t>3. </a:t>
            </a:r>
            <a:r>
              <a:rPr lang="ko-KR" altLang="en-US" sz="1600" b="1" dirty="0">
                <a:latin typeface="+mn-ea"/>
              </a:rPr>
              <a:t>시공</a:t>
            </a:r>
            <a:endParaRPr lang="en-US" altLang="ko-KR" sz="1600" b="1" dirty="0">
              <a:latin typeface="+mn-ea"/>
            </a:endParaRPr>
          </a:p>
          <a:p>
            <a:pPr marL="263525">
              <a:buFont typeface="Wingdings" pitchFamily="2" charset="2"/>
              <a:buChar char="Ø"/>
              <a:defRPr/>
            </a:pPr>
            <a:r>
              <a:rPr lang="ko-KR" altLang="en-US" sz="1400" b="1" dirty="0">
                <a:latin typeface="HY신명조" pitchFamily="18" charset="-127"/>
                <a:ea typeface="HY신명조" pitchFamily="18" charset="-127"/>
              </a:rPr>
              <a:t> 「정보통신공사업법」  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제</a:t>
            </a: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2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조에 따른 정보통신공사업자</a:t>
            </a:r>
            <a:endParaRPr lang="en-US" altLang="ko-KR" sz="1400" dirty="0">
              <a:latin typeface="HY신명조" pitchFamily="18" charset="-127"/>
              <a:ea typeface="HY신명조" pitchFamily="18" charset="-127"/>
            </a:endParaRPr>
          </a:p>
          <a:p>
            <a:pPr marL="263525">
              <a:buFont typeface="Wingdings" pitchFamily="2" charset="2"/>
              <a:buChar char="Ø"/>
              <a:defRPr/>
            </a:pP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  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위반시 </a:t>
            </a: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500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만원 이하의 벌금</a:t>
            </a: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 (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법 제</a:t>
            </a: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76</a:t>
            </a:r>
            <a:r>
              <a:rPr lang="ko-KR" altLang="en-US" sz="1400" dirty="0">
                <a:latin typeface="HY신명조" pitchFamily="18" charset="-127"/>
                <a:ea typeface="HY신명조" pitchFamily="18" charset="-127"/>
              </a:rPr>
              <a:t>조</a:t>
            </a:r>
            <a:r>
              <a:rPr lang="en-US" altLang="ko-KR" sz="1400" dirty="0">
                <a:latin typeface="HY신명조" pitchFamily="18" charset="-127"/>
                <a:ea typeface="HY신명조" pitchFamily="18" charset="-127"/>
              </a:rPr>
              <a:t>)</a:t>
            </a:r>
          </a:p>
          <a:p>
            <a:pPr>
              <a:defRPr/>
            </a:pPr>
            <a:endParaRPr lang="en-US" altLang="ko-KR" sz="1400" dirty="0"/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xmlns="" id="{A413B85C-D20F-49B1-B424-F521E3BB1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3305" y="1887134"/>
            <a:ext cx="7858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r>
              <a:rPr lang="ko-KR" altLang="en-US" sz="1400" b="1">
                <a:solidFill>
                  <a:srgbClr val="FF0000"/>
                </a:solidFill>
                <a:latin typeface="맑은 고딕" panose="020B0503020000020004" pitchFamily="50" charset="-127"/>
              </a:rPr>
              <a:t>▶ </a:t>
            </a:r>
            <a:r>
              <a:rPr lang="ko-KR" altLang="en-US" sz="1400" b="1">
                <a:solidFill>
                  <a:srgbClr val="FF0000"/>
                </a:solidFill>
              </a:rPr>
              <a:t>절차</a:t>
            </a: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xmlns="" id="{6FE96580-E6C0-4415-BED1-925710CEF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3305" y="2769784"/>
            <a:ext cx="1162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r>
              <a:rPr lang="ko-KR" altLang="en-US" sz="1400" b="1">
                <a:solidFill>
                  <a:srgbClr val="FF0000"/>
                </a:solidFill>
              </a:rPr>
              <a:t>▶ 관련 법규</a:t>
            </a:r>
          </a:p>
        </p:txBody>
      </p:sp>
      <p:sp>
        <p:nvSpPr>
          <p:cNvPr id="14" name="TextBox 22">
            <a:extLst>
              <a:ext uri="{FF2B5EF4-FFF2-40B4-BE49-F238E27FC236}">
                <a16:creationId xmlns:a16="http://schemas.microsoft.com/office/drawing/2014/main" xmlns="" id="{DF3B6D64-4CA7-4B44-9A03-E033B4B41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4930" y="1501371"/>
            <a:ext cx="51831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r>
              <a:rPr lang="ko-KR" altLang="en-US" sz="1600" i="1">
                <a:solidFill>
                  <a:srgbClr val="FF0000"/>
                </a:solidFill>
                <a:latin typeface="HY궁서" pitchFamily="18" charset="-127"/>
                <a:ea typeface="HY궁서" pitchFamily="18" charset="-127"/>
              </a:rPr>
              <a:t>안전한 아파트를 위해</a:t>
            </a:r>
            <a:r>
              <a:rPr lang="en-US" altLang="ko-KR" sz="1600" i="1">
                <a:solidFill>
                  <a:srgbClr val="FF0000"/>
                </a:solidFill>
                <a:latin typeface="HY궁서" pitchFamily="18" charset="-127"/>
                <a:ea typeface="HY궁서" pitchFamily="18" charset="-127"/>
              </a:rPr>
              <a:t>  </a:t>
            </a:r>
            <a:r>
              <a:rPr lang="en-US" altLang="ko-KR" sz="1600" i="1">
                <a:solidFill>
                  <a:srgbClr val="CC6600"/>
                </a:solidFill>
                <a:latin typeface="HY궁서" pitchFamily="18" charset="-127"/>
                <a:ea typeface="HY궁서" pitchFamily="18" charset="-127"/>
              </a:rPr>
              <a:t>CCTV </a:t>
            </a:r>
            <a:r>
              <a:rPr lang="ko-KR" altLang="en-US" sz="1600" i="1">
                <a:solidFill>
                  <a:srgbClr val="CC6600"/>
                </a:solidFill>
                <a:latin typeface="HY궁서" pitchFamily="18" charset="-127"/>
                <a:ea typeface="HY궁서" pitchFamily="18" charset="-127"/>
              </a:rPr>
              <a:t>설계</a:t>
            </a:r>
            <a:r>
              <a:rPr lang="ko-KR" altLang="en-US" sz="1600" b="1">
                <a:solidFill>
                  <a:srgbClr val="CC6600"/>
                </a:solidFill>
              </a:rPr>
              <a:t> 〮</a:t>
            </a:r>
            <a:r>
              <a:rPr lang="ko-KR" altLang="en-US" sz="1600" i="1">
                <a:solidFill>
                  <a:srgbClr val="CC6600"/>
                </a:solidFill>
                <a:latin typeface="HY궁서" pitchFamily="18" charset="-127"/>
                <a:ea typeface="HY궁서" pitchFamily="18" charset="-127"/>
              </a:rPr>
              <a:t>감리는</a:t>
            </a:r>
            <a:r>
              <a:rPr lang="en-US" altLang="ko-KR" sz="1600" i="1">
                <a:solidFill>
                  <a:srgbClr val="CC6600"/>
                </a:solidFill>
                <a:latin typeface="HY궁서" pitchFamily="18" charset="-127"/>
                <a:ea typeface="HY궁서" pitchFamily="18" charset="-127"/>
              </a:rPr>
              <a:t> </a:t>
            </a:r>
            <a:r>
              <a:rPr lang="ko-KR" altLang="en-US" sz="1600" i="1">
                <a:solidFill>
                  <a:srgbClr val="CC6600"/>
                </a:solidFill>
                <a:latin typeface="HY궁서" pitchFamily="18" charset="-127"/>
                <a:ea typeface="HY궁서" pitchFamily="18" charset="-127"/>
              </a:rPr>
              <a:t>전문가에게</a:t>
            </a:r>
            <a:r>
              <a:rPr lang="en-US" altLang="ko-KR" sz="1600" i="1">
                <a:solidFill>
                  <a:srgbClr val="CC6600"/>
                </a:solidFill>
                <a:latin typeface="HY궁서" pitchFamily="18" charset="-127"/>
                <a:ea typeface="HY궁서" pitchFamily="18" charset="-127"/>
              </a:rPr>
              <a:t>!</a:t>
            </a:r>
            <a:endParaRPr lang="ko-KR" altLang="en-US" sz="1600" i="1">
              <a:solidFill>
                <a:srgbClr val="CC6600"/>
              </a:solidFill>
              <a:latin typeface="HY궁서" pitchFamily="18" charset="-127"/>
              <a:ea typeface="HY궁서" pitchFamily="18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C682709-39E1-432C-B859-83BA940465E3}"/>
              </a:ext>
            </a:extLst>
          </p:cNvPr>
          <p:cNvSpPr txBox="1"/>
          <p:nvPr/>
        </p:nvSpPr>
        <p:spPr>
          <a:xfrm>
            <a:off x="1187624" y="6097184"/>
            <a:ext cx="697470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100" b="1" dirty="0"/>
              <a:t>  문의</a:t>
            </a:r>
            <a:r>
              <a:rPr lang="en-US" altLang="ko-KR" sz="1100" b="1" dirty="0"/>
              <a:t>:  </a:t>
            </a:r>
            <a:r>
              <a:rPr lang="ko-KR" altLang="en-US" sz="1100" b="1" dirty="0"/>
              <a:t>더난테크 기술사사무소</a:t>
            </a:r>
            <a:r>
              <a:rPr lang="en-US" altLang="ko-KR" sz="1100" b="1" dirty="0"/>
              <a:t>(</a:t>
            </a:r>
            <a:r>
              <a:rPr lang="ko-KR" altLang="en-US" sz="1100" b="1" dirty="0">
                <a:solidFill>
                  <a:srgbClr val="FF0000"/>
                </a:solidFill>
              </a:rPr>
              <a:t>정보통신</a:t>
            </a:r>
            <a:r>
              <a:rPr lang="en-US" altLang="ko-KR" sz="1100" b="1" dirty="0">
                <a:solidFill>
                  <a:srgbClr val="0070C0"/>
                </a:solidFill>
              </a:rPr>
              <a:t>,</a:t>
            </a:r>
            <a:r>
              <a:rPr lang="ko-KR" altLang="en-US" sz="1100" b="1" dirty="0">
                <a:solidFill>
                  <a:srgbClr val="0070C0"/>
                </a:solidFill>
              </a:rPr>
              <a:t>등록번호</a:t>
            </a:r>
            <a:r>
              <a:rPr lang="en-US" altLang="ko-KR" sz="1100" b="1" dirty="0">
                <a:solidFill>
                  <a:srgbClr val="0070C0"/>
                </a:solidFill>
              </a:rPr>
              <a:t>: 2016-742</a:t>
            </a:r>
            <a:r>
              <a:rPr lang="en-US" altLang="ko-KR" sz="1100" b="1" dirty="0"/>
              <a:t>)</a:t>
            </a:r>
          </a:p>
          <a:p>
            <a:pPr>
              <a:defRPr/>
            </a:pPr>
            <a:r>
              <a:rPr lang="en-US" altLang="ko-KR" sz="1100" b="1"/>
              <a:t>  </a:t>
            </a:r>
            <a:r>
              <a:rPr lang="ko-KR" altLang="en-US" sz="1100" b="1"/>
              <a:t>서울 </a:t>
            </a:r>
            <a:r>
              <a:rPr lang="ko-KR" altLang="en-US" sz="1100" b="1" dirty="0"/>
              <a:t>강남구 테헤란로 </a:t>
            </a:r>
            <a:r>
              <a:rPr lang="en-US" altLang="ko-KR" sz="1100" b="1" dirty="0"/>
              <a:t>69</a:t>
            </a:r>
            <a:r>
              <a:rPr lang="ko-KR" altLang="en-US" sz="1100" b="1" dirty="0"/>
              <a:t>길</a:t>
            </a:r>
            <a:r>
              <a:rPr lang="en-US" altLang="ko-KR" sz="1100" b="1" dirty="0"/>
              <a:t> 14, </a:t>
            </a:r>
            <a:r>
              <a:rPr lang="ko-KR" altLang="en-US" sz="1100" b="1" dirty="0"/>
              <a:t>삼성빌딩 </a:t>
            </a:r>
            <a:r>
              <a:rPr lang="en-US" altLang="ko-KR" sz="1100" b="1" dirty="0"/>
              <a:t>702</a:t>
            </a:r>
            <a:r>
              <a:rPr lang="ko-KR" altLang="en-US" sz="1100" b="1" dirty="0"/>
              <a:t>호</a:t>
            </a:r>
            <a:r>
              <a:rPr lang="en-US" altLang="ko-KR" sz="1100" b="1" dirty="0"/>
              <a:t>,   </a:t>
            </a:r>
            <a:r>
              <a:rPr lang="ko-KR" altLang="en-US" sz="1100" b="1" dirty="0"/>
              <a:t>전화</a:t>
            </a:r>
            <a:r>
              <a:rPr lang="en-US" altLang="ko-KR" sz="1100" b="1" dirty="0"/>
              <a:t>: 070-7017-1870,  FAX: 0504-159-7279</a:t>
            </a:r>
            <a:endParaRPr lang="ko-KR" altLang="en-US" sz="1100" b="1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xmlns="" id="{5AB8DF1B-B5C0-4DCC-B2C7-CF83BD722B53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481883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>
                <a:solidFill>
                  <a:schemeClr val="tx2"/>
                </a:solidFill>
                <a:latin typeface="+mn-ea"/>
              </a:rPr>
              <a:t>Ⅱ. CCTV </a:t>
            </a:r>
            <a:r>
              <a:rPr lang="ko-KR" altLang="en-US" sz="2000" b="1" kern="0">
                <a:solidFill>
                  <a:schemeClr val="tx2"/>
                </a:solidFill>
                <a:latin typeface="+mn-ea"/>
              </a:rPr>
              <a:t>설치공사 관련 법령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17" name="그룹 25">
            <a:extLst>
              <a:ext uri="{FF2B5EF4-FFF2-40B4-BE49-F238E27FC236}">
                <a16:creationId xmlns:a16="http://schemas.microsoft.com/office/drawing/2014/main" xmlns="" id="{9F835CB3-2F1A-458B-8FAA-67F98D9F3875}"/>
              </a:ext>
            </a:extLst>
          </p:cNvPr>
          <p:cNvGrpSpPr>
            <a:grpSpLocks/>
          </p:cNvGrpSpPr>
          <p:nvPr/>
        </p:nvGrpSpPr>
        <p:grpSpPr bwMode="auto">
          <a:xfrm>
            <a:off x="2812362" y="2296520"/>
            <a:ext cx="3343813" cy="338137"/>
            <a:chOff x="2415580" y="2366948"/>
            <a:chExt cx="2946995" cy="33855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EC70FFEE-F627-4117-9E40-0F5288580252}"/>
                </a:ext>
              </a:extLst>
            </p:cNvPr>
            <p:cNvSpPr txBox="1"/>
            <p:nvPr/>
          </p:nvSpPr>
          <p:spPr>
            <a:xfrm>
              <a:off x="2415580" y="2366948"/>
              <a:ext cx="2946995" cy="33855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600" b="1" dirty="0"/>
                <a:t> 설계용역  </a:t>
              </a:r>
              <a:r>
                <a:rPr lang="en-US" altLang="ko-KR" sz="1600" b="1" dirty="0"/>
                <a:t>    </a:t>
              </a:r>
              <a:r>
                <a:rPr lang="ko-KR" altLang="en-US" sz="1600" b="1" dirty="0"/>
                <a:t>감리 선정 </a:t>
              </a:r>
              <a:r>
                <a:rPr lang="en-US" altLang="ko-KR" sz="1600" b="1" dirty="0"/>
                <a:t>     </a:t>
              </a:r>
              <a:r>
                <a:rPr lang="ko-KR" altLang="en-US" sz="1600" b="1" dirty="0"/>
                <a:t>시공  </a:t>
              </a:r>
              <a:r>
                <a:rPr lang="en-US" altLang="ko-KR" sz="1600" b="1" dirty="0"/>
                <a:t> </a:t>
              </a:r>
              <a:r>
                <a:rPr lang="ko-KR" altLang="en-US" sz="1600" b="1" dirty="0"/>
                <a:t> </a:t>
              </a:r>
            </a:p>
          </p:txBody>
        </p:sp>
        <p:sp>
          <p:nvSpPr>
            <p:cNvPr id="19" name="오른쪽 화살표 20">
              <a:extLst>
                <a:ext uri="{FF2B5EF4-FFF2-40B4-BE49-F238E27FC236}">
                  <a16:creationId xmlns:a16="http://schemas.microsoft.com/office/drawing/2014/main" xmlns="" id="{1882D5F4-CE7A-4E5F-A459-B10EDEDDB0C6}"/>
                </a:ext>
              </a:extLst>
            </p:cNvPr>
            <p:cNvSpPr/>
            <p:nvPr/>
          </p:nvSpPr>
          <p:spPr>
            <a:xfrm>
              <a:off x="3414320" y="2457547"/>
              <a:ext cx="142904" cy="144641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20" name="오른쪽 화살표 21">
              <a:extLst>
                <a:ext uri="{FF2B5EF4-FFF2-40B4-BE49-F238E27FC236}">
                  <a16:creationId xmlns:a16="http://schemas.microsoft.com/office/drawing/2014/main" xmlns="" id="{54858EAB-BEFB-4251-A4EB-7801E3C1FED6}"/>
                </a:ext>
              </a:extLst>
            </p:cNvPr>
            <p:cNvSpPr/>
            <p:nvPr/>
          </p:nvSpPr>
          <p:spPr>
            <a:xfrm>
              <a:off x="4571840" y="2457547"/>
              <a:ext cx="144492" cy="144641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</p:grpSp>
      <p:sp>
        <p:nvSpPr>
          <p:cNvPr id="21" name="모서리가 둥근 직사각형 26">
            <a:extLst>
              <a:ext uri="{FF2B5EF4-FFF2-40B4-BE49-F238E27FC236}">
                <a16:creationId xmlns:a16="http://schemas.microsoft.com/office/drawing/2014/main" xmlns="" id="{750FDF7B-67C0-4638-A529-E38F6F07DCBA}"/>
              </a:ext>
            </a:extLst>
          </p:cNvPr>
          <p:cNvSpPr/>
          <p:nvPr/>
        </p:nvSpPr>
        <p:spPr>
          <a:xfrm>
            <a:off x="1571604" y="785795"/>
            <a:ext cx="5820678" cy="500066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CCTV </a:t>
            </a: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설치공사 관련 절차 및 법령</a:t>
            </a:r>
            <a:endParaRPr lang="ko-KR" altLang="en-US" b="1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157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1FDDCE6F-6FD7-47F7-A3D5-B0702EC05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D49C132C-ADB8-4969-B44D-44D148D2C6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F7217B7-67ED-4B13-912A-1006C4B9B973}"/>
              </a:ext>
            </a:extLst>
          </p:cNvPr>
          <p:cNvSpPr txBox="1"/>
          <p:nvPr/>
        </p:nvSpPr>
        <p:spPr>
          <a:xfrm>
            <a:off x="367224" y="1080573"/>
            <a:ext cx="66008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300" b="1" dirty="0">
                <a:solidFill>
                  <a:srgbClr val="FF0000"/>
                </a:solidFill>
                <a:latin typeface="+mn-ea"/>
                <a:ea typeface="+mn-ea"/>
              </a:rPr>
              <a:t>&lt;</a:t>
            </a:r>
            <a:r>
              <a:rPr lang="ko-KR" altLang="en-US" sz="1300" b="1" dirty="0">
                <a:solidFill>
                  <a:srgbClr val="FF0000"/>
                </a:solidFill>
                <a:latin typeface="+mn-ea"/>
                <a:ea typeface="+mn-ea"/>
              </a:rPr>
              <a:t>경기도</a:t>
            </a:r>
            <a:r>
              <a:rPr lang="en-US" altLang="ko-KR" sz="1300" b="1" dirty="0">
                <a:solidFill>
                  <a:srgbClr val="FF0000"/>
                </a:solidFill>
                <a:latin typeface="+mn-ea"/>
                <a:ea typeface="+mn-ea"/>
              </a:rPr>
              <a:t>, </a:t>
            </a:r>
            <a:r>
              <a:rPr lang="ko-KR" altLang="en-US" sz="1300" b="1" dirty="0">
                <a:solidFill>
                  <a:srgbClr val="FF0000"/>
                </a:solidFill>
                <a:latin typeface="+mn-ea"/>
                <a:ea typeface="+mn-ea"/>
              </a:rPr>
              <a:t>공사비 부풀리기 등 부적정 공사집행 아파트 </a:t>
            </a:r>
            <a:r>
              <a:rPr lang="en-US" altLang="ko-KR" sz="1300" b="1" dirty="0">
                <a:solidFill>
                  <a:srgbClr val="FF0000"/>
                </a:solidFill>
                <a:latin typeface="+mn-ea"/>
                <a:ea typeface="+mn-ea"/>
              </a:rPr>
              <a:t>47</a:t>
            </a:r>
            <a:r>
              <a:rPr lang="ko-KR" altLang="en-US" sz="1300" b="1" dirty="0">
                <a:solidFill>
                  <a:srgbClr val="FF0000"/>
                </a:solidFill>
                <a:latin typeface="+mn-ea"/>
                <a:ea typeface="+mn-ea"/>
              </a:rPr>
              <a:t>개 단지 적발</a:t>
            </a:r>
            <a:r>
              <a:rPr lang="en-US" altLang="ko-KR" sz="1300" b="1" dirty="0">
                <a:solidFill>
                  <a:srgbClr val="FF0000"/>
                </a:solidFill>
                <a:latin typeface="+mn-ea"/>
                <a:ea typeface="+mn-ea"/>
              </a:rPr>
              <a:t>&gt;</a:t>
            </a:r>
            <a:endParaRPr lang="ko-KR" altLang="en-US" sz="1300" dirty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sz="1300" dirty="0">
                <a:latin typeface="+mn-ea"/>
                <a:ea typeface="+mn-ea"/>
              </a:rPr>
              <a:t>     감사대상 </a:t>
            </a:r>
            <a:r>
              <a:rPr lang="en-US" altLang="ko-KR" sz="1300" dirty="0">
                <a:latin typeface="+mn-ea"/>
                <a:ea typeface="+mn-ea"/>
              </a:rPr>
              <a:t>49</a:t>
            </a:r>
            <a:r>
              <a:rPr lang="ko-KR" altLang="en-US" sz="1300" dirty="0">
                <a:latin typeface="+mn-ea"/>
                <a:ea typeface="+mn-ea"/>
              </a:rPr>
              <a:t>개 단지 가운데 </a:t>
            </a:r>
            <a:r>
              <a:rPr lang="en-US" altLang="ko-KR" sz="1300" dirty="0">
                <a:latin typeface="+mn-ea"/>
                <a:ea typeface="+mn-ea"/>
              </a:rPr>
              <a:t>47</a:t>
            </a:r>
            <a:r>
              <a:rPr lang="ko-KR" altLang="en-US" sz="1300" dirty="0">
                <a:latin typeface="+mn-ea"/>
                <a:ea typeface="+mn-ea"/>
              </a:rPr>
              <a:t>개 단지서 부적정 집행 사례 발견</a:t>
            </a:r>
            <a:endParaRPr lang="en-US" altLang="ko-KR" sz="1300" dirty="0">
              <a:latin typeface="+mn-ea"/>
              <a:ea typeface="+mn-ea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xmlns="" id="{0E3BE894-B296-4184-83E7-A815AA7488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93960020"/>
              </p:ext>
            </p:extLst>
          </p:nvPr>
        </p:nvGraphicFramePr>
        <p:xfrm>
          <a:off x="379924" y="1574286"/>
          <a:ext cx="6604000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latinLnBrk="1">
                        <a:buFont typeface="Wingdings" pitchFamily="2" charset="2"/>
                        <a:buChar char="u"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 감사개요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(2019.3.10.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자 발표내용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98" marB="457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1CAD09EA-79B3-480E-82BE-F80407EA6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49" y="1966398"/>
            <a:ext cx="85058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r>
              <a:rPr lang="ko-KR" altLang="en-US" sz="1100">
                <a:solidFill>
                  <a:srgbClr val="000000"/>
                </a:solidFill>
                <a:latin typeface="나눔고딕" pitchFamily="50" charset="-127"/>
              </a:rPr>
              <a:t>지난 해 </a:t>
            </a:r>
            <a:r>
              <a:rPr lang="ko-KR" altLang="ko-KR" sz="1100">
                <a:solidFill>
                  <a:srgbClr val="000000"/>
                </a:solidFill>
                <a:latin typeface="나눔고딕" pitchFamily="50" charset="-127"/>
              </a:rPr>
              <a:t>10</a:t>
            </a:r>
            <a:r>
              <a:rPr lang="ko-KR" altLang="en-US" sz="1100">
                <a:solidFill>
                  <a:srgbClr val="000000"/>
                </a:solidFill>
                <a:latin typeface="나눔고딕" pitchFamily="50" charset="-127"/>
              </a:rPr>
              <a:t>월 </a:t>
            </a:r>
            <a:r>
              <a:rPr lang="ko-KR" altLang="ko-KR" sz="1100">
                <a:solidFill>
                  <a:srgbClr val="000000"/>
                </a:solidFill>
                <a:latin typeface="나눔고딕" pitchFamily="50" charset="-127"/>
              </a:rPr>
              <a:t>29</a:t>
            </a:r>
            <a:r>
              <a:rPr lang="ko-KR" altLang="en-US" sz="1100">
                <a:solidFill>
                  <a:srgbClr val="000000"/>
                </a:solidFill>
                <a:latin typeface="나눔고딕" pitchFamily="50" charset="-127"/>
              </a:rPr>
              <a:t>일부터 </a:t>
            </a:r>
            <a:r>
              <a:rPr lang="ko-KR" altLang="ko-KR" sz="1100">
                <a:solidFill>
                  <a:srgbClr val="000000"/>
                </a:solidFill>
                <a:latin typeface="나눔고딕" pitchFamily="50" charset="-127"/>
              </a:rPr>
              <a:t>11</a:t>
            </a:r>
            <a:r>
              <a:rPr lang="ko-KR" altLang="en-US" sz="1100">
                <a:solidFill>
                  <a:srgbClr val="000000"/>
                </a:solidFill>
                <a:latin typeface="나눔고딕" pitchFamily="50" charset="-127"/>
              </a:rPr>
              <a:t>월 </a:t>
            </a:r>
            <a:r>
              <a:rPr lang="ko-KR" altLang="ko-KR" sz="1100">
                <a:solidFill>
                  <a:srgbClr val="000000"/>
                </a:solidFill>
                <a:latin typeface="나눔고딕" pitchFamily="50" charset="-127"/>
              </a:rPr>
              <a:t>30</a:t>
            </a:r>
            <a:r>
              <a:rPr lang="ko-KR" altLang="en-US" sz="1100">
                <a:solidFill>
                  <a:srgbClr val="000000"/>
                </a:solidFill>
                <a:latin typeface="나눔고딕" pitchFamily="50" charset="-127"/>
              </a:rPr>
              <a:t>일까지 도내 의무관리대상 공동주택</a:t>
            </a:r>
            <a:r>
              <a:rPr lang="ko-KR" altLang="ko-KR" sz="1100">
                <a:solidFill>
                  <a:srgbClr val="000000"/>
                </a:solidFill>
                <a:latin typeface="나눔고딕" pitchFamily="50" charset="-127"/>
              </a:rPr>
              <a:t>(300</a:t>
            </a:r>
            <a:r>
              <a:rPr lang="ko-KR" altLang="en-US" sz="1100">
                <a:solidFill>
                  <a:srgbClr val="000000"/>
                </a:solidFill>
                <a:latin typeface="나눔고딕" pitchFamily="50" charset="-127"/>
              </a:rPr>
              <a:t>세대 이상</a:t>
            </a:r>
            <a:r>
              <a:rPr lang="ko-KR" altLang="ko-KR" sz="1100">
                <a:solidFill>
                  <a:srgbClr val="000000"/>
                </a:solidFill>
                <a:latin typeface="나눔고딕" pitchFamily="50" charset="-127"/>
              </a:rPr>
              <a:t>. </a:t>
            </a:r>
            <a:r>
              <a:rPr lang="ko-KR" altLang="en-US" sz="1100">
                <a:solidFill>
                  <a:srgbClr val="000000"/>
                </a:solidFill>
                <a:latin typeface="나눔고딕" pitchFamily="50" charset="-127"/>
              </a:rPr>
              <a:t>승강기 설치 또는 중앙집중난방방식의 </a:t>
            </a:r>
            <a:r>
              <a:rPr lang="ko-KR" altLang="ko-KR" sz="1100">
                <a:solidFill>
                  <a:srgbClr val="000000"/>
                </a:solidFill>
                <a:latin typeface="나눔고딕" pitchFamily="50" charset="-127"/>
              </a:rPr>
              <a:t>150</a:t>
            </a:r>
            <a:r>
              <a:rPr lang="ko-KR" altLang="en-US" sz="1100">
                <a:solidFill>
                  <a:srgbClr val="000000"/>
                </a:solidFill>
                <a:latin typeface="나눔고딕" pitchFamily="50" charset="-127"/>
              </a:rPr>
              <a:t>세대 이상 공동주택</a:t>
            </a:r>
            <a:r>
              <a:rPr lang="ko-KR" altLang="ko-KR" sz="1100">
                <a:solidFill>
                  <a:srgbClr val="000000"/>
                </a:solidFill>
                <a:latin typeface="나눔고딕" pitchFamily="50" charset="-127"/>
              </a:rPr>
              <a:t>) 4,201</a:t>
            </a:r>
            <a:r>
              <a:rPr lang="ko-KR" altLang="en-US" sz="1100">
                <a:solidFill>
                  <a:srgbClr val="000000"/>
                </a:solidFill>
                <a:latin typeface="나눔고딕" pitchFamily="50" charset="-127"/>
              </a:rPr>
              <a:t>개 단지 가운데 </a:t>
            </a:r>
            <a:r>
              <a:rPr lang="ko-KR" altLang="ko-KR" sz="1100">
                <a:solidFill>
                  <a:srgbClr val="000000"/>
                </a:solidFill>
                <a:latin typeface="나눔고딕" pitchFamily="50" charset="-127"/>
              </a:rPr>
              <a:t>5</a:t>
            </a:r>
            <a:r>
              <a:rPr lang="ko-KR" altLang="en-US" sz="1100">
                <a:solidFill>
                  <a:srgbClr val="000000"/>
                </a:solidFill>
                <a:latin typeface="나눔고딕" pitchFamily="50" charset="-127"/>
              </a:rPr>
              <a:t>천만 원 이상 공사계약을 맺거나 분쟁이 많이 발생한 </a:t>
            </a:r>
            <a:r>
              <a:rPr lang="ko-KR" altLang="ko-KR" sz="1100">
                <a:solidFill>
                  <a:srgbClr val="000000"/>
                </a:solidFill>
                <a:latin typeface="나눔고딕" pitchFamily="50" charset="-127"/>
              </a:rPr>
              <a:t>49</a:t>
            </a:r>
            <a:r>
              <a:rPr lang="ko-KR" altLang="en-US" sz="1100">
                <a:solidFill>
                  <a:srgbClr val="000000"/>
                </a:solidFill>
                <a:latin typeface="나눔고딕" pitchFamily="50" charset="-127"/>
              </a:rPr>
              <a:t>개 단지를 대상으로 감사를 실시한 결과 </a:t>
            </a:r>
            <a:r>
              <a:rPr lang="ko-KR" altLang="ko-KR" sz="1100">
                <a:solidFill>
                  <a:srgbClr val="000000"/>
                </a:solidFill>
                <a:latin typeface="나눔고딕" pitchFamily="50" charset="-127"/>
              </a:rPr>
              <a:t>47</a:t>
            </a:r>
            <a:r>
              <a:rPr lang="ko-KR" altLang="en-US" sz="1100">
                <a:solidFill>
                  <a:srgbClr val="000000"/>
                </a:solidFill>
                <a:latin typeface="나눔고딕" pitchFamily="50" charset="-127"/>
              </a:rPr>
              <a:t>개 단지에서 총 </a:t>
            </a:r>
            <a:r>
              <a:rPr lang="ko-KR" altLang="ko-KR" sz="1100">
                <a:solidFill>
                  <a:srgbClr val="000000"/>
                </a:solidFill>
                <a:latin typeface="나눔고딕" pitchFamily="50" charset="-127"/>
              </a:rPr>
              <a:t>282</a:t>
            </a:r>
            <a:r>
              <a:rPr lang="ko-KR" altLang="en-US" sz="1100">
                <a:solidFill>
                  <a:srgbClr val="000000"/>
                </a:solidFill>
                <a:latin typeface="나눔고딕" pitchFamily="50" charset="-127"/>
              </a:rPr>
              <a:t>건의 부적정 공사비 집행 사례를 적발했다고 </a:t>
            </a:r>
            <a:r>
              <a:rPr lang="ko-KR" altLang="ko-KR" sz="1100">
                <a:solidFill>
                  <a:srgbClr val="000000"/>
                </a:solidFill>
                <a:latin typeface="나눔고딕" pitchFamily="50" charset="-127"/>
              </a:rPr>
              <a:t>10</a:t>
            </a:r>
            <a:r>
              <a:rPr lang="ko-KR" altLang="en-US" sz="1100">
                <a:solidFill>
                  <a:srgbClr val="000000"/>
                </a:solidFill>
                <a:latin typeface="나눔고딕" pitchFamily="50" charset="-127"/>
              </a:rPr>
              <a:t>일 밝혔다</a:t>
            </a:r>
            <a:r>
              <a:rPr lang="ko-KR" altLang="ko-KR" sz="1100">
                <a:solidFill>
                  <a:srgbClr val="000000"/>
                </a:solidFill>
                <a:latin typeface="나눔고딕" pitchFamily="50" charset="-127"/>
              </a:rPr>
              <a:t>.</a:t>
            </a:r>
            <a:endParaRPr lang="ko-KR" altLang="ko-KR" sz="110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xmlns="" id="{67CB81A1-9BE6-483E-8BE0-91A0247F2A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06692133"/>
              </p:ext>
            </p:extLst>
          </p:nvPr>
        </p:nvGraphicFramePr>
        <p:xfrm>
          <a:off x="379924" y="2583936"/>
          <a:ext cx="6604000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latinLnBrk="1">
                        <a:buFont typeface="Wingdings" pitchFamily="2" charset="2"/>
                        <a:buChar char="u"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 정보통신 적발사례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정보통신공사 설계 및 감리용역 미 발주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</a:rPr>
                        <a:t>고발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98" marB="457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8" name="TextBox 27">
            <a:extLst>
              <a:ext uri="{FF2B5EF4-FFF2-40B4-BE49-F238E27FC236}">
                <a16:creationId xmlns:a16="http://schemas.microsoft.com/office/drawing/2014/main" xmlns="" id="{345BEECE-3002-4D4B-80C8-316272355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799" y="2966523"/>
            <a:ext cx="8648700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r>
              <a:rPr lang="ko-KR" altLang="en-US" sz="1100"/>
              <a:t>○ </a:t>
            </a:r>
            <a:r>
              <a:rPr lang="en-US" altLang="ko-KR" sz="1100"/>
              <a:t>CCTV  </a:t>
            </a:r>
            <a:r>
              <a:rPr lang="ko-KR" altLang="en-US" sz="1100"/>
              <a:t>교체 및 증설 공사 등 정보통신공사의 경우  발주자는 용역업자에게 공사의 설계 및 감리를 발주하여야 하는데도 </a:t>
            </a:r>
            <a:r>
              <a:rPr lang="en-US" altLang="ko-KR" sz="1100"/>
              <a:t>, (</a:t>
            </a:r>
            <a:r>
              <a:rPr lang="ko-KR" altLang="en-US" sz="1100"/>
              <a:t>정보 통신공사업법 제 </a:t>
            </a:r>
            <a:r>
              <a:rPr lang="en-US" altLang="ko-KR" sz="1100"/>
              <a:t>7</a:t>
            </a:r>
            <a:r>
              <a:rPr lang="ko-KR" altLang="en-US" sz="1100"/>
              <a:t> 조제 </a:t>
            </a:r>
            <a:r>
              <a:rPr lang="en-US" altLang="ko-KR" sz="1100"/>
              <a:t>1</a:t>
            </a:r>
            <a:r>
              <a:rPr lang="ko-KR" altLang="en-US" sz="1100"/>
              <a:t> 항 및 제 </a:t>
            </a:r>
            <a:r>
              <a:rPr lang="en-US" altLang="ko-KR" sz="1100"/>
              <a:t>8</a:t>
            </a:r>
            <a:r>
              <a:rPr lang="ko-KR" altLang="en-US" sz="1100"/>
              <a:t> 조제 </a:t>
            </a:r>
            <a:r>
              <a:rPr lang="en-US" altLang="ko-KR" sz="1100"/>
              <a:t>1</a:t>
            </a:r>
            <a:r>
              <a:rPr lang="ko-KR" altLang="en-US" sz="1100"/>
              <a:t> 항 </a:t>
            </a:r>
            <a:r>
              <a:rPr lang="en-US" altLang="ko-KR" sz="1100"/>
              <a:t>)</a:t>
            </a:r>
            <a:r>
              <a:rPr lang="ko-KR" altLang="en-US" sz="1100"/>
              <a:t> </a:t>
            </a:r>
          </a:p>
          <a:p>
            <a:r>
              <a:rPr lang="ko-KR" altLang="en-US" sz="1100"/>
              <a:t>○ ▽▽시  ▽▽아파트 입주자대표회의는  </a:t>
            </a:r>
            <a:r>
              <a:rPr lang="en-US" altLang="ko-KR" sz="1100"/>
              <a:t>CCTV</a:t>
            </a:r>
            <a:r>
              <a:rPr lang="ko-KR" altLang="en-US" sz="1100"/>
              <a:t> 교체 및 증설공사 에 대한  별도 설계 및 감리용역을 발주하지 아니한 채 </a:t>
            </a:r>
            <a:r>
              <a:rPr lang="en-US" altLang="ko-KR" sz="1100"/>
              <a:t>, ’18.6.13. </a:t>
            </a:r>
            <a:r>
              <a:rPr lang="ko-KR" altLang="en-US" sz="1100"/>
              <a:t>공사 업체만 선정 </a:t>
            </a:r>
            <a:r>
              <a:rPr lang="en-US" altLang="ko-KR" sz="1100"/>
              <a:t>(</a:t>
            </a:r>
            <a:r>
              <a:rPr lang="ko-KR" altLang="en-US" sz="1100"/>
              <a:t>부가세제외  </a:t>
            </a:r>
            <a:r>
              <a:rPr lang="en-US" altLang="ko-KR" sz="1100"/>
              <a:t>212</a:t>
            </a:r>
            <a:r>
              <a:rPr lang="ko-KR" altLang="en-US" sz="1100"/>
              <a:t> 백만원 </a:t>
            </a:r>
            <a:r>
              <a:rPr lang="en-US" altLang="ko-KR" sz="1100"/>
              <a:t>)</a:t>
            </a:r>
            <a:r>
              <a:rPr lang="ko-KR" altLang="en-US" sz="1100"/>
              <a:t>하여  공사를 완료 하였음</a:t>
            </a:r>
            <a:r>
              <a:rPr lang="en-US" altLang="ko-KR" sz="1100"/>
              <a:t>.</a:t>
            </a:r>
          </a:p>
          <a:p>
            <a:endParaRPr lang="ko-KR" altLang="en-US" sz="1100">
              <a:solidFill>
                <a:srgbClr val="150CC6"/>
              </a:solidFill>
            </a:endParaRPr>
          </a:p>
          <a:p>
            <a:r>
              <a:rPr lang="en-US" altLang="ko-KR" sz="1100">
                <a:solidFill>
                  <a:srgbClr val="150CC6"/>
                </a:solidFill>
              </a:rPr>
              <a:t>=&gt; CCTV </a:t>
            </a:r>
            <a:r>
              <a:rPr lang="ko-KR" altLang="en-US" sz="1100">
                <a:solidFill>
                  <a:srgbClr val="150CC6"/>
                </a:solidFill>
              </a:rPr>
              <a:t>교체와 증설공사를 하면서 법에서 정한 설계와 감리용역을 발주하지 않은 채 공사를 했다</a:t>
            </a:r>
            <a:r>
              <a:rPr lang="en-US" altLang="ko-KR" sz="1100">
                <a:solidFill>
                  <a:srgbClr val="150CC6"/>
                </a:solidFill>
              </a:rPr>
              <a:t>. </a:t>
            </a:r>
            <a:r>
              <a:rPr lang="ko-KR" altLang="en-US" sz="1100">
                <a:solidFill>
                  <a:srgbClr val="150CC6"/>
                </a:solidFill>
              </a:rPr>
              <a:t>도는 해당 공사와 관련된 </a:t>
            </a:r>
            <a:r>
              <a:rPr lang="ko-KR" altLang="en-US" sz="1100">
                <a:solidFill>
                  <a:srgbClr val="FF0000"/>
                </a:solidFill>
              </a:rPr>
              <a:t>입주자대표회의와 관리사무소장에 대해 수사를 의뢰하는 한편 공사감독을 잘못한 관리사무소장을 주택관리사 자격정지 처분하기로 했다</a:t>
            </a:r>
            <a:r>
              <a:rPr lang="en-US" altLang="ko-KR" sz="1100">
                <a:solidFill>
                  <a:srgbClr val="FF0000"/>
                </a:solidFill>
              </a:rPr>
              <a:t>.</a:t>
            </a:r>
            <a:endParaRPr lang="ko-KR" altLang="en-US" sz="110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63C8973-F244-4772-B5E1-6ABF540A33AA}"/>
              </a:ext>
            </a:extLst>
          </p:cNvPr>
          <p:cNvSpPr txBox="1"/>
          <p:nvPr/>
        </p:nvSpPr>
        <p:spPr>
          <a:xfrm>
            <a:off x="329124" y="4642923"/>
            <a:ext cx="8820150" cy="1277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100" dirty="0">
                <a:latin typeface="+mn-ea"/>
                <a:ea typeface="+mn-ea"/>
              </a:rPr>
              <a:t>5</a:t>
            </a:r>
            <a:r>
              <a:rPr lang="ko-KR" altLang="en-US" sz="1100" dirty="0">
                <a:latin typeface="+mn-ea"/>
                <a:ea typeface="+mn-ea"/>
              </a:rPr>
              <a:t> 천만원 이상 공사발주 시 설계 및 감리 의무화 </a:t>
            </a:r>
            <a:r>
              <a:rPr lang="en-US" altLang="ko-KR" sz="1100" dirty="0">
                <a:latin typeface="+mn-ea"/>
                <a:ea typeface="+mn-ea"/>
              </a:rPr>
              <a:t>(</a:t>
            </a:r>
            <a:r>
              <a:rPr lang="ko-KR" altLang="en-US" sz="1100" dirty="0">
                <a:latin typeface="+mn-ea"/>
                <a:ea typeface="+mn-ea"/>
              </a:rPr>
              <a:t>법 제 </a:t>
            </a:r>
            <a:r>
              <a:rPr lang="en-US" altLang="ko-KR" sz="1100" dirty="0">
                <a:latin typeface="+mn-ea"/>
                <a:ea typeface="+mn-ea"/>
              </a:rPr>
              <a:t>31</a:t>
            </a:r>
            <a:r>
              <a:rPr lang="ko-KR" altLang="en-US" sz="1100" dirty="0">
                <a:latin typeface="+mn-ea"/>
                <a:ea typeface="+mn-ea"/>
              </a:rPr>
              <a:t> 조 </a:t>
            </a:r>
            <a:r>
              <a:rPr lang="en-US" altLang="ko-KR" sz="1100" dirty="0">
                <a:latin typeface="+mn-ea"/>
                <a:ea typeface="+mn-ea"/>
              </a:rPr>
              <a:t>, </a:t>
            </a:r>
            <a:r>
              <a:rPr lang="ko-KR" altLang="en-US" sz="1100" dirty="0">
                <a:latin typeface="+mn-ea"/>
                <a:ea typeface="+mn-ea"/>
              </a:rPr>
              <a:t>영 제 </a:t>
            </a:r>
            <a:r>
              <a:rPr lang="en-US" altLang="ko-KR" sz="1100" dirty="0">
                <a:latin typeface="+mn-ea"/>
                <a:ea typeface="+mn-ea"/>
              </a:rPr>
              <a:t>31</a:t>
            </a:r>
            <a:r>
              <a:rPr lang="ko-KR" altLang="en-US" sz="1100" dirty="0">
                <a:latin typeface="+mn-ea"/>
                <a:ea typeface="+mn-ea"/>
              </a:rPr>
              <a:t> 조 </a:t>
            </a:r>
            <a:r>
              <a:rPr lang="en-US" altLang="ko-KR" sz="1100" dirty="0">
                <a:latin typeface="+mn-ea"/>
                <a:ea typeface="+mn-ea"/>
              </a:rPr>
              <a:t>, </a:t>
            </a:r>
            <a:r>
              <a:rPr lang="ko-KR" altLang="en-US" sz="1100" dirty="0">
                <a:latin typeface="+mn-ea"/>
                <a:ea typeface="+mn-ea"/>
              </a:rPr>
              <a:t>지침 제 </a:t>
            </a:r>
            <a:r>
              <a:rPr lang="en-US" altLang="ko-KR" sz="1100" dirty="0">
                <a:latin typeface="+mn-ea"/>
                <a:ea typeface="+mn-ea"/>
              </a:rPr>
              <a:t>24</a:t>
            </a:r>
            <a:r>
              <a:rPr lang="ko-KR" altLang="en-US" sz="1100" dirty="0">
                <a:latin typeface="+mn-ea"/>
                <a:ea typeface="+mn-ea"/>
              </a:rPr>
              <a:t> 조 </a:t>
            </a:r>
            <a:r>
              <a:rPr lang="en-US" altLang="ko-KR" sz="1100" dirty="0">
                <a:latin typeface="+mn-ea"/>
                <a:ea typeface="+mn-ea"/>
              </a:rPr>
              <a:t>)</a:t>
            </a:r>
            <a:r>
              <a:rPr lang="ko-KR" altLang="en-US" sz="1100" dirty="0">
                <a:latin typeface="+mn-ea"/>
                <a:ea typeface="+mn-ea"/>
              </a:rPr>
              <a:t> </a:t>
            </a:r>
            <a:endParaRPr lang="en-US" altLang="ko-KR" sz="1100" dirty="0">
              <a:latin typeface="+mn-ea"/>
              <a:ea typeface="+mn-ea"/>
            </a:endParaRPr>
          </a:p>
          <a:p>
            <a:pPr>
              <a:defRPr/>
            </a:pPr>
            <a:endParaRPr lang="ko-KR" altLang="en-US" sz="1100" dirty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sz="1100" dirty="0">
                <a:latin typeface="+mn-ea"/>
                <a:ea typeface="+mn-ea"/>
              </a:rPr>
              <a:t>○ </a:t>
            </a:r>
            <a:r>
              <a:rPr lang="en-US" altLang="ko-KR" sz="1100" dirty="0">
                <a:latin typeface="+mn-ea"/>
                <a:ea typeface="+mn-ea"/>
              </a:rPr>
              <a:t>(</a:t>
            </a:r>
            <a:r>
              <a:rPr lang="ko-KR" altLang="en-US" sz="1100" dirty="0">
                <a:latin typeface="+mn-ea"/>
                <a:ea typeface="+mn-ea"/>
              </a:rPr>
              <a:t>현 실태 </a:t>
            </a:r>
            <a:r>
              <a:rPr lang="en-US" altLang="ko-KR" sz="1100" dirty="0">
                <a:latin typeface="+mn-ea"/>
                <a:ea typeface="+mn-ea"/>
              </a:rPr>
              <a:t>) </a:t>
            </a:r>
            <a:r>
              <a:rPr lang="ko-KR" altLang="en-US" sz="1100" dirty="0">
                <a:latin typeface="+mn-ea"/>
                <a:ea typeface="+mn-ea"/>
              </a:rPr>
              <a:t>대부분의 아파트에서 공사를 발주하는 경우 설계도서 </a:t>
            </a:r>
            <a:r>
              <a:rPr lang="en-US" altLang="ko-KR" sz="1100" dirty="0">
                <a:latin typeface="+mn-ea"/>
                <a:ea typeface="+mn-ea"/>
              </a:rPr>
              <a:t>(</a:t>
            </a:r>
            <a:r>
              <a:rPr lang="ko-KR" altLang="en-US" sz="1100" dirty="0">
                <a:latin typeface="+mn-ea"/>
                <a:ea typeface="+mn-ea"/>
              </a:rPr>
              <a:t>도면 </a:t>
            </a:r>
            <a:r>
              <a:rPr lang="en-US" altLang="ko-KR" sz="1100" dirty="0">
                <a:latin typeface="+mn-ea"/>
                <a:ea typeface="+mn-ea"/>
              </a:rPr>
              <a:t>, </a:t>
            </a:r>
            <a:r>
              <a:rPr lang="ko-KR" altLang="en-US" sz="1100" dirty="0">
                <a:latin typeface="+mn-ea"/>
                <a:ea typeface="+mn-ea"/>
              </a:rPr>
              <a:t>내역서 </a:t>
            </a:r>
            <a:r>
              <a:rPr lang="en-US" altLang="ko-KR" sz="1100" dirty="0">
                <a:latin typeface="+mn-ea"/>
                <a:ea typeface="+mn-ea"/>
              </a:rPr>
              <a:t>, </a:t>
            </a:r>
            <a:r>
              <a:rPr lang="ko-KR" altLang="en-US" sz="1100" dirty="0">
                <a:latin typeface="+mn-ea"/>
                <a:ea typeface="+mn-ea"/>
              </a:rPr>
              <a:t>수량산출서 </a:t>
            </a:r>
            <a:r>
              <a:rPr lang="en-US" altLang="ko-KR" sz="1100" dirty="0">
                <a:latin typeface="+mn-ea"/>
                <a:ea typeface="+mn-ea"/>
              </a:rPr>
              <a:t>, </a:t>
            </a:r>
            <a:r>
              <a:rPr lang="ko-KR" altLang="en-US" sz="1100" dirty="0">
                <a:latin typeface="+mn-ea"/>
                <a:ea typeface="+mn-ea"/>
              </a:rPr>
              <a:t>단가조사서 </a:t>
            </a:r>
            <a:r>
              <a:rPr lang="en-US" altLang="ko-KR" sz="1100" dirty="0">
                <a:latin typeface="+mn-ea"/>
                <a:ea typeface="+mn-ea"/>
              </a:rPr>
              <a:t>, </a:t>
            </a:r>
            <a:r>
              <a:rPr lang="ko-KR" altLang="en-US" sz="1100" dirty="0">
                <a:latin typeface="+mn-ea"/>
                <a:ea typeface="+mn-ea"/>
              </a:rPr>
              <a:t>시방서 </a:t>
            </a:r>
            <a:r>
              <a:rPr lang="en-US" altLang="ko-KR" sz="1100" dirty="0">
                <a:latin typeface="+mn-ea"/>
                <a:ea typeface="+mn-ea"/>
              </a:rPr>
              <a:t>)</a:t>
            </a:r>
            <a:r>
              <a:rPr lang="ko-KR" altLang="en-US" sz="1100" dirty="0">
                <a:latin typeface="+mn-ea"/>
                <a:ea typeface="+mn-ea"/>
              </a:rPr>
              <a:t>를 작성하여 입찰하지 아니하고 특정업체로부터  견적을 받아 내역의 적정성 검토 없이 해당 견적을 토대로 입찰을 함에  따라 공사범위 </a:t>
            </a:r>
            <a:r>
              <a:rPr lang="en-US" altLang="ko-KR" sz="1100" dirty="0">
                <a:latin typeface="+mn-ea"/>
                <a:ea typeface="+mn-ea"/>
              </a:rPr>
              <a:t>, </a:t>
            </a:r>
            <a:r>
              <a:rPr lang="ko-KR" altLang="en-US" sz="1100" dirty="0">
                <a:latin typeface="+mn-ea"/>
                <a:ea typeface="+mn-ea"/>
              </a:rPr>
              <a:t>물량 </a:t>
            </a:r>
            <a:r>
              <a:rPr lang="en-US" altLang="ko-KR" sz="1100" dirty="0">
                <a:latin typeface="+mn-ea"/>
                <a:ea typeface="+mn-ea"/>
              </a:rPr>
              <a:t>, </a:t>
            </a:r>
            <a:r>
              <a:rPr lang="ko-KR" altLang="en-US" sz="1100" dirty="0">
                <a:latin typeface="+mn-ea"/>
                <a:ea typeface="+mn-ea"/>
              </a:rPr>
              <a:t>공사비 등이 제각각으로 비교가 불가하여 공사비 증가 의 원인으로 작용될 뿐만 아니라 비리 개연성이 높아짐</a:t>
            </a:r>
            <a:r>
              <a:rPr lang="en-US" altLang="ko-KR" sz="1100" dirty="0">
                <a:latin typeface="+mn-ea"/>
                <a:ea typeface="+mn-ea"/>
              </a:rPr>
              <a:t>.</a:t>
            </a:r>
          </a:p>
          <a:p>
            <a:pPr>
              <a:defRPr/>
            </a:pPr>
            <a:endParaRPr lang="ko-KR" altLang="en-US" sz="1100" dirty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sz="1100" dirty="0">
                <a:latin typeface="+mn-ea"/>
                <a:ea typeface="+mn-ea"/>
              </a:rPr>
              <a:t>○ </a:t>
            </a:r>
            <a:r>
              <a:rPr lang="en-US" altLang="ko-KR" sz="1100" dirty="0">
                <a:latin typeface="+mn-ea"/>
                <a:ea typeface="+mn-ea"/>
              </a:rPr>
              <a:t>(</a:t>
            </a:r>
            <a:r>
              <a:rPr lang="ko-KR" altLang="en-US" sz="1100" dirty="0">
                <a:latin typeface="+mn-ea"/>
                <a:ea typeface="+mn-ea"/>
              </a:rPr>
              <a:t>개선 방안 </a:t>
            </a:r>
            <a:r>
              <a:rPr lang="en-US" altLang="ko-KR" sz="1100" dirty="0">
                <a:latin typeface="+mn-ea"/>
                <a:ea typeface="+mn-ea"/>
              </a:rPr>
              <a:t>) 5</a:t>
            </a:r>
            <a:r>
              <a:rPr lang="ko-KR" altLang="en-US" sz="1100" dirty="0">
                <a:latin typeface="+mn-ea"/>
                <a:ea typeface="+mn-ea"/>
              </a:rPr>
              <a:t> 천만원 이상 공사는 의무적으로 건축사 </a:t>
            </a:r>
            <a:r>
              <a:rPr lang="en-US" altLang="ko-KR" sz="1100" dirty="0">
                <a:latin typeface="+mn-ea"/>
                <a:ea typeface="+mn-ea"/>
              </a:rPr>
              <a:t>, </a:t>
            </a:r>
            <a:r>
              <a:rPr lang="ko-KR" altLang="en-US" sz="1100" dirty="0">
                <a:latin typeface="+mn-ea"/>
                <a:ea typeface="+mn-ea"/>
              </a:rPr>
              <a:t>기술사 등이 설계 도서를 작성하여 공사를 발주하고 감리를 의무화 하도록 개선</a:t>
            </a: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xmlns="" id="{7BE923D6-D65F-46EC-8D1E-C771579926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69270856"/>
              </p:ext>
            </p:extLst>
          </p:nvPr>
        </p:nvGraphicFramePr>
        <p:xfrm>
          <a:off x="379924" y="4260336"/>
          <a:ext cx="6604000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latinLnBrk="1">
                        <a:buFont typeface="Wingdings" pitchFamily="2" charset="2"/>
                        <a:buChar char="u"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 제도개선 발굴사항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: 5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건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법령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건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지침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건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T="45798" marB="457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CC85A3CC-4BD6-41F2-AC69-37195C94A9D5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481883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>
                <a:solidFill>
                  <a:schemeClr val="tx2"/>
                </a:solidFill>
                <a:latin typeface="+mn-ea"/>
              </a:rPr>
              <a:t>Ⅱ. CCTV </a:t>
            </a:r>
            <a:r>
              <a:rPr lang="ko-KR" altLang="en-US" sz="2000" b="1" kern="0">
                <a:solidFill>
                  <a:schemeClr val="tx2"/>
                </a:solidFill>
                <a:latin typeface="+mn-ea"/>
              </a:rPr>
              <a:t>설치공사 관련 법령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83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E1A4F9D0-6AF4-4DD2-997E-CF2239D03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F964FB25-A5FD-4FE3-A713-961FA69993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xmlns="" id="{5B847486-8978-4B08-A41B-D56D36106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154" y="515833"/>
            <a:ext cx="1676400" cy="515937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입찰 공고문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xmlns="" id="{367DF9C5-5929-4756-A0B7-F84C82FC0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404" y="965095"/>
            <a:ext cx="3895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r>
              <a:rPr lang="en-US" altLang="ko-KR" sz="1600" b="1" u="sng"/>
              <a:t>CCTV </a:t>
            </a:r>
            <a:r>
              <a:rPr lang="ko-KR" altLang="en-US" sz="1600" b="1" u="sng"/>
              <a:t>설치공사 업체선정 입찰 공고</a:t>
            </a:r>
            <a:endParaRPr lang="ko-KR" altLang="en-US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274CBA1-4447-4665-B71F-3E1C13773720}"/>
              </a:ext>
            </a:extLst>
          </p:cNvPr>
          <p:cNvSpPr txBox="1"/>
          <p:nvPr/>
        </p:nvSpPr>
        <p:spPr>
          <a:xfrm>
            <a:off x="406304" y="1279420"/>
            <a:ext cx="7419975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100" dirty="0">
                <a:latin typeface="+mn-ea"/>
                <a:ea typeface="+mn-ea"/>
              </a:rPr>
              <a:t>공동주택관리법시행령 제</a:t>
            </a:r>
            <a:r>
              <a:rPr lang="en-US" altLang="ko-KR" sz="1100" dirty="0">
                <a:latin typeface="+mn-ea"/>
                <a:ea typeface="+mn-ea"/>
              </a:rPr>
              <a:t>25</a:t>
            </a:r>
            <a:r>
              <a:rPr lang="ko-KR" altLang="en-US" sz="1100" dirty="0">
                <a:latin typeface="+mn-ea"/>
                <a:ea typeface="+mn-ea"/>
              </a:rPr>
              <a:t>조③항 및 국토교통부 고시 제</a:t>
            </a:r>
            <a:r>
              <a:rPr lang="en-US" altLang="ko-KR" sz="1100" dirty="0">
                <a:latin typeface="+mn-ea"/>
                <a:ea typeface="+mn-ea"/>
              </a:rPr>
              <a:t>2018-614</a:t>
            </a:r>
            <a:r>
              <a:rPr lang="ko-KR" altLang="en-US" sz="1100" dirty="0">
                <a:latin typeface="+mn-ea"/>
                <a:ea typeface="+mn-ea"/>
              </a:rPr>
              <a:t>호 주택관리업자 및 사업자 선정지침</a:t>
            </a:r>
            <a:r>
              <a:rPr lang="en-US" altLang="ko-KR" sz="1100" dirty="0">
                <a:latin typeface="+mn-ea"/>
                <a:ea typeface="+mn-ea"/>
              </a:rPr>
              <a:t>)</a:t>
            </a:r>
            <a:r>
              <a:rPr lang="ko-KR" altLang="en-US" sz="1100" dirty="0">
                <a:latin typeface="+mn-ea"/>
                <a:ea typeface="+mn-ea"/>
              </a:rPr>
              <a:t>에 의거하여 사업자를 선정하고자 아래와 같이 공고합니다</a:t>
            </a:r>
            <a:r>
              <a:rPr lang="en-US" altLang="ko-KR" sz="1100" dirty="0">
                <a:latin typeface="+mn-ea"/>
                <a:ea typeface="+mn-ea"/>
              </a:rPr>
              <a:t>.</a:t>
            </a:r>
            <a:endParaRPr lang="ko-KR" altLang="en-US" sz="1100" dirty="0">
              <a:latin typeface="+mn-ea"/>
              <a:ea typeface="+mn-ea"/>
            </a:endParaRPr>
          </a:p>
        </p:txBody>
      </p:sp>
      <p:sp>
        <p:nvSpPr>
          <p:cNvPr id="8" name="TextBox 21">
            <a:extLst>
              <a:ext uri="{FF2B5EF4-FFF2-40B4-BE49-F238E27FC236}">
                <a16:creationId xmlns:a16="http://schemas.microsoft.com/office/drawing/2014/main" xmlns="" id="{8A8D571C-82AC-418E-9CBE-F206EF002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0079" y="1812820"/>
            <a:ext cx="517207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r>
              <a:rPr lang="en-US" altLang="ko-KR" sz="1100" b="1"/>
              <a:t>5. </a:t>
            </a:r>
            <a:r>
              <a:rPr lang="ko-KR" altLang="en-US" sz="1100" b="1"/>
              <a:t>제출서류</a:t>
            </a:r>
            <a:endParaRPr lang="en-US" altLang="ko-KR" sz="1100" b="1"/>
          </a:p>
          <a:p>
            <a:r>
              <a:rPr lang="en-US" altLang="ko-KR" sz="1100" b="1"/>
              <a:t>     (</a:t>
            </a:r>
            <a:r>
              <a:rPr lang="ko-KR" altLang="en-US" sz="1100" b="1"/>
              <a:t>분리하여 순서대로 편철 </a:t>
            </a:r>
            <a:r>
              <a:rPr lang="en-US" altLang="ko-KR" sz="1100" b="1"/>
              <a:t>/ </a:t>
            </a:r>
            <a:r>
              <a:rPr lang="ko-KR" altLang="en-US" sz="1100" b="1"/>
              <a:t>사본제출시 원본대조필 날인 </a:t>
            </a:r>
            <a:r>
              <a:rPr lang="en-US" altLang="ko-KR" sz="1100" b="1"/>
              <a:t>/ </a:t>
            </a:r>
            <a:r>
              <a:rPr lang="ko-KR" altLang="en-US" sz="1100" b="1"/>
              <a:t>공고일 이후 발행본</a:t>
            </a:r>
            <a:r>
              <a:rPr lang="en-US" altLang="ko-KR" sz="1100" b="1"/>
              <a:t>)</a:t>
            </a:r>
            <a:endParaRPr lang="ko-KR" altLang="en-US" sz="1100"/>
          </a:p>
          <a:p>
            <a:r>
              <a:rPr lang="ko-KR" altLang="en-US" sz="1100"/>
              <a:t>  가</a:t>
            </a:r>
            <a:r>
              <a:rPr lang="en-US" altLang="ko-KR" sz="1100"/>
              <a:t>. </a:t>
            </a:r>
            <a:r>
              <a:rPr lang="ko-KR" altLang="en-US" sz="1100"/>
              <a:t>국토교통부 고시 제</a:t>
            </a:r>
            <a:r>
              <a:rPr lang="en-US" altLang="ko-KR" sz="1100"/>
              <a:t>2018-614</a:t>
            </a:r>
            <a:r>
              <a:rPr lang="ko-KR" altLang="en-US" sz="1100"/>
              <a:t>호 제</a:t>
            </a:r>
            <a:r>
              <a:rPr lang="en-US" altLang="ko-KR" sz="1100"/>
              <a:t>27</a:t>
            </a:r>
            <a:r>
              <a:rPr lang="ko-KR" altLang="en-US" sz="1100"/>
              <a:t>조의 제출서류 일체</a:t>
            </a:r>
          </a:p>
          <a:p>
            <a:r>
              <a:rPr lang="ko-KR" altLang="en-US" sz="1100"/>
              <a:t>  나</a:t>
            </a:r>
            <a:r>
              <a:rPr lang="en-US" altLang="ko-KR" sz="1100"/>
              <a:t>. </a:t>
            </a:r>
            <a:r>
              <a:rPr lang="ko-KR" altLang="en-US" sz="1100"/>
              <a:t>정보통신공사업 등록증 사본 </a:t>
            </a:r>
            <a:r>
              <a:rPr lang="en-US" altLang="ko-KR" sz="1100"/>
              <a:t>1</a:t>
            </a:r>
            <a:r>
              <a:rPr lang="ko-KR" altLang="en-US" sz="1100"/>
              <a:t>부</a:t>
            </a:r>
          </a:p>
          <a:p>
            <a:r>
              <a:rPr lang="ko-KR" altLang="en-US" sz="1100"/>
              <a:t>  다</a:t>
            </a:r>
            <a:r>
              <a:rPr lang="en-US" altLang="ko-KR" sz="1100"/>
              <a:t>. </a:t>
            </a:r>
            <a:r>
              <a:rPr lang="ko-KR" altLang="en-US" sz="1100"/>
              <a:t>사업자등록증 사본 </a:t>
            </a:r>
            <a:r>
              <a:rPr lang="en-US" altLang="ko-KR" sz="1100"/>
              <a:t>1</a:t>
            </a:r>
            <a:r>
              <a:rPr lang="ko-KR" altLang="en-US" sz="1100"/>
              <a:t>부</a:t>
            </a:r>
          </a:p>
          <a:p>
            <a:r>
              <a:rPr lang="ko-KR" altLang="en-US" sz="1100"/>
              <a:t>  라</a:t>
            </a:r>
            <a:r>
              <a:rPr lang="en-US" altLang="ko-KR" sz="1100"/>
              <a:t>. </a:t>
            </a:r>
            <a:r>
              <a:rPr lang="ko-KR" altLang="en-US" sz="1100"/>
              <a:t>법인 등기부 등본</a:t>
            </a:r>
            <a:r>
              <a:rPr lang="en-US" altLang="ko-KR" sz="1100"/>
              <a:t>, </a:t>
            </a:r>
            <a:r>
              <a:rPr lang="ko-KR" altLang="en-US" sz="1100"/>
              <a:t>인감증명 및 사용인감계 각 </a:t>
            </a:r>
            <a:r>
              <a:rPr lang="en-US" altLang="ko-KR" sz="1100"/>
              <a:t>1</a:t>
            </a:r>
            <a:r>
              <a:rPr lang="ko-KR" altLang="en-US" sz="1100"/>
              <a:t>부</a:t>
            </a:r>
          </a:p>
          <a:p>
            <a:r>
              <a:rPr lang="ko-KR" altLang="en-US" sz="1100"/>
              <a:t>  마</a:t>
            </a:r>
            <a:r>
              <a:rPr lang="en-US" altLang="ko-KR" sz="1100"/>
              <a:t>. </a:t>
            </a:r>
            <a:r>
              <a:rPr lang="ko-KR" altLang="en-US" sz="1100"/>
              <a:t>국세 및 지방세 납세필증 사본 </a:t>
            </a:r>
            <a:r>
              <a:rPr lang="en-US" altLang="ko-KR" sz="1100"/>
              <a:t>1</a:t>
            </a:r>
            <a:r>
              <a:rPr lang="ko-KR" altLang="en-US" sz="1100"/>
              <a:t>부</a:t>
            </a:r>
          </a:p>
          <a:p>
            <a:r>
              <a:rPr lang="ko-KR" altLang="en-US" sz="1100"/>
              <a:t>  바</a:t>
            </a:r>
            <a:r>
              <a:rPr lang="en-US" altLang="ko-KR" sz="1100"/>
              <a:t>. </a:t>
            </a:r>
            <a:r>
              <a:rPr lang="ko-KR" altLang="en-US" sz="1100"/>
              <a:t>카메라</a:t>
            </a:r>
            <a:r>
              <a:rPr lang="en-US" altLang="ko-KR" sz="1100"/>
              <a:t>, NVR, </a:t>
            </a:r>
            <a:r>
              <a:rPr lang="ko-KR" altLang="en-US" sz="1100">
                <a:solidFill>
                  <a:srgbClr val="FF0000"/>
                </a:solidFill>
              </a:rPr>
              <a:t>무선장비는 제조사의 물품공급 및 기술지원 확약서</a:t>
            </a:r>
          </a:p>
          <a:p>
            <a:r>
              <a:rPr lang="ko-KR" altLang="en-US" sz="1100"/>
              <a:t>  사</a:t>
            </a:r>
            <a:r>
              <a:rPr lang="en-US" altLang="ko-KR" sz="1100"/>
              <a:t>. </a:t>
            </a:r>
            <a:r>
              <a:rPr lang="ko-KR" altLang="en-US" sz="1100">
                <a:solidFill>
                  <a:srgbClr val="FF0000"/>
                </a:solidFill>
              </a:rPr>
              <a:t>무선장비 제조사의 국내 특허증</a:t>
            </a:r>
            <a:r>
              <a:rPr lang="en-US" altLang="ko-KR" sz="1100">
                <a:solidFill>
                  <a:srgbClr val="FF0000"/>
                </a:solidFill>
              </a:rPr>
              <a:t>, </a:t>
            </a:r>
            <a:r>
              <a:rPr lang="ko-KR" altLang="en-US" sz="1100">
                <a:solidFill>
                  <a:srgbClr val="FF0000"/>
                </a:solidFill>
              </a:rPr>
              <a:t>직접생산확인 증명서</a:t>
            </a:r>
            <a:r>
              <a:rPr lang="en-US" altLang="ko-KR" sz="1100">
                <a:solidFill>
                  <a:srgbClr val="FF0000"/>
                </a:solidFill>
              </a:rPr>
              <a:t>,  </a:t>
            </a:r>
            <a:r>
              <a:rPr lang="ko-KR" altLang="en-US" sz="1100">
                <a:solidFill>
                  <a:srgbClr val="FF0000"/>
                </a:solidFill>
              </a:rPr>
              <a:t>중소벤처기업부 </a:t>
            </a:r>
            <a:endParaRPr lang="en-US" altLang="ko-KR" sz="1100">
              <a:solidFill>
                <a:srgbClr val="FF0000"/>
              </a:solidFill>
            </a:endParaRPr>
          </a:p>
          <a:p>
            <a:r>
              <a:rPr lang="en-US" altLang="ko-KR" sz="1100">
                <a:solidFill>
                  <a:srgbClr val="FF0000"/>
                </a:solidFill>
              </a:rPr>
              <a:t>        </a:t>
            </a:r>
            <a:r>
              <a:rPr lang="ko-KR" altLang="en-US" sz="1100">
                <a:solidFill>
                  <a:srgbClr val="FF0000"/>
                </a:solidFill>
              </a:rPr>
              <a:t>성능인증서 </a:t>
            </a:r>
            <a:r>
              <a:rPr lang="en-US" altLang="ko-KR" sz="1100">
                <a:solidFill>
                  <a:srgbClr val="FF0000"/>
                </a:solidFill>
              </a:rPr>
              <a:t>(EPC)</a:t>
            </a:r>
            <a:r>
              <a:rPr lang="ko-KR" altLang="en-US" sz="1100">
                <a:solidFill>
                  <a:srgbClr val="FF0000"/>
                </a:solidFill>
              </a:rPr>
              <a:t>제출</a:t>
            </a:r>
          </a:p>
          <a:p>
            <a:r>
              <a:rPr lang="ko-KR" altLang="en-US" sz="1100"/>
              <a:t>  아</a:t>
            </a:r>
            <a:r>
              <a:rPr lang="en-US" altLang="ko-KR" sz="1100"/>
              <a:t>. </a:t>
            </a:r>
            <a:r>
              <a:rPr lang="ko-KR" altLang="en-US" sz="1100"/>
              <a:t>기타 입찰자격을 증빙할 서류</a:t>
            </a:r>
          </a:p>
          <a:p>
            <a:r>
              <a:rPr lang="ko-KR" altLang="en-US" sz="1100"/>
              <a:t>  자</a:t>
            </a:r>
            <a:r>
              <a:rPr lang="en-US" altLang="ko-KR" sz="1100"/>
              <a:t>. </a:t>
            </a:r>
            <a:r>
              <a:rPr lang="ko-KR" altLang="en-US" sz="1100" b="1" u="sng"/>
              <a:t>입찰서</a:t>
            </a:r>
            <a:r>
              <a:rPr lang="en-US" altLang="ko-KR" sz="1100" b="1" u="sng"/>
              <a:t>, </a:t>
            </a:r>
            <a:r>
              <a:rPr lang="ko-KR" altLang="en-US" sz="1100" b="1" u="sng"/>
              <a:t>산출내역서</a:t>
            </a:r>
            <a:r>
              <a:rPr lang="en-US" altLang="ko-KR" sz="1100" b="1" u="sng"/>
              <a:t>(</a:t>
            </a:r>
            <a:r>
              <a:rPr lang="ko-KR" altLang="en-US" sz="1100" b="1" u="sng"/>
              <a:t>공정내역 상세 표기</a:t>
            </a:r>
            <a:r>
              <a:rPr lang="en-US" altLang="ko-KR" sz="1100" b="1" u="sng"/>
              <a:t>), </a:t>
            </a:r>
            <a:r>
              <a:rPr lang="ko-KR" altLang="en-US" sz="1100" b="1" u="sng"/>
              <a:t>입찰보증금</a:t>
            </a:r>
            <a:r>
              <a:rPr lang="en-US" altLang="ko-KR" sz="1100" b="1" u="sng"/>
              <a:t>(</a:t>
            </a:r>
            <a:r>
              <a:rPr lang="ko-KR" altLang="en-US" sz="1100" b="1" u="sng"/>
              <a:t>입찰금액의 </a:t>
            </a:r>
            <a:r>
              <a:rPr lang="en-US" altLang="ko-KR" sz="1100" b="1" u="sng"/>
              <a:t>5% </a:t>
            </a:r>
            <a:r>
              <a:rPr lang="ko-KR" altLang="en-US" sz="1100" b="1" u="sng"/>
              <a:t>이상</a:t>
            </a:r>
            <a:r>
              <a:rPr lang="en-US" altLang="ko-KR" sz="1100" b="1" u="sng"/>
              <a:t>) : </a:t>
            </a:r>
          </a:p>
          <a:p>
            <a:r>
              <a:rPr lang="en-US" altLang="ko-KR" sz="1100" b="1"/>
              <a:t>        </a:t>
            </a:r>
            <a:r>
              <a:rPr lang="ko-KR" altLang="en-US" sz="1100" b="1" u="sng"/>
              <a:t>별도 밀봉 제출 </a:t>
            </a:r>
            <a:endParaRPr lang="en-US" altLang="ko-KR" sz="1100" b="1" u="sng"/>
          </a:p>
          <a:p>
            <a:endParaRPr lang="ko-KR" altLang="en-US" sz="1100"/>
          </a:p>
          <a:p>
            <a:r>
              <a:rPr lang="ko-KR" altLang="en-US" sz="1100" b="1"/>
              <a:t>* 적격심사 평가배점표에 따른 서류</a:t>
            </a:r>
            <a:r>
              <a:rPr lang="en-US" altLang="ko-KR" sz="1100" b="1"/>
              <a:t>(</a:t>
            </a:r>
            <a:r>
              <a:rPr lang="ko-KR" altLang="en-US" sz="1100" b="1"/>
              <a:t>순서대로 편철</a:t>
            </a:r>
            <a:r>
              <a:rPr lang="en-US" altLang="ko-KR" sz="1100" b="1"/>
              <a:t>)</a:t>
            </a:r>
            <a:endParaRPr lang="ko-KR" altLang="en-US" sz="1100"/>
          </a:p>
          <a:p>
            <a:r>
              <a:rPr lang="ko-KR" altLang="en-US" sz="1100"/>
              <a:t>  가</a:t>
            </a:r>
            <a:r>
              <a:rPr lang="en-US" altLang="ko-KR" sz="1100"/>
              <a:t>. </a:t>
            </a:r>
            <a:r>
              <a:rPr lang="ko-KR" altLang="en-US" sz="1100"/>
              <a:t>신용평가 등급 확인서</a:t>
            </a:r>
            <a:r>
              <a:rPr lang="en-US" altLang="ko-KR" sz="1100"/>
              <a:t>(</a:t>
            </a:r>
            <a:r>
              <a:rPr lang="ko-KR" altLang="en-US" sz="1100"/>
              <a:t>입찰공고일 이전 가장 최근에 평가한 것으로서</a:t>
            </a:r>
            <a:r>
              <a:rPr lang="en-US" altLang="ko-KR" sz="1100"/>
              <a:t>, </a:t>
            </a:r>
          </a:p>
          <a:p>
            <a:r>
              <a:rPr lang="en-US" altLang="ko-KR" sz="1100"/>
              <a:t>        </a:t>
            </a:r>
            <a:r>
              <a:rPr lang="ko-KR" altLang="en-US" sz="1100"/>
              <a:t>유효기간 이내의 것</a:t>
            </a:r>
            <a:r>
              <a:rPr lang="en-US" altLang="ko-KR" sz="1100"/>
              <a:t>)</a:t>
            </a:r>
            <a:endParaRPr lang="ko-KR" altLang="en-US" sz="1100"/>
          </a:p>
          <a:p>
            <a:r>
              <a:rPr lang="ko-KR" altLang="en-US" sz="1100"/>
              <a:t>  나</a:t>
            </a:r>
            <a:r>
              <a:rPr lang="en-US" altLang="ko-KR" sz="1100"/>
              <a:t>. </a:t>
            </a:r>
            <a:r>
              <a:rPr lang="ko-KR" altLang="en-US" sz="1100"/>
              <a:t>행정처분 확인서 </a:t>
            </a:r>
            <a:r>
              <a:rPr lang="en-US" altLang="ko-KR" sz="1100"/>
              <a:t>(</a:t>
            </a:r>
            <a:r>
              <a:rPr lang="ko-KR" altLang="en-US" sz="1100"/>
              <a:t>입찰공고일전일 기준으로 최근 </a:t>
            </a:r>
            <a:r>
              <a:rPr lang="en-US" altLang="ko-KR" sz="1100"/>
              <a:t>1</a:t>
            </a:r>
            <a:r>
              <a:rPr lang="ko-KR" altLang="en-US" sz="1100"/>
              <a:t>년간 행정처분 확인서</a:t>
            </a:r>
            <a:r>
              <a:rPr lang="en-US" altLang="ko-KR" sz="1100"/>
              <a:t>)</a:t>
            </a:r>
            <a:endParaRPr lang="ko-KR" altLang="en-US" sz="1100"/>
          </a:p>
          <a:p>
            <a:r>
              <a:rPr lang="ko-KR" altLang="en-US" sz="1100"/>
              <a:t>  다</a:t>
            </a:r>
            <a:r>
              <a:rPr lang="en-US" altLang="ko-KR" sz="1100"/>
              <a:t>. </a:t>
            </a:r>
            <a:r>
              <a:rPr lang="ko-KR" altLang="en-US" sz="1100"/>
              <a:t>기술인력 보유 증명서</a:t>
            </a:r>
            <a:r>
              <a:rPr lang="en-US" altLang="ko-KR" sz="1100"/>
              <a:t>(</a:t>
            </a:r>
            <a:r>
              <a:rPr lang="ko-KR" altLang="en-US" sz="1100"/>
              <a:t>입찰공고일 현재 해당기술자가 해당업체에서 최근 </a:t>
            </a:r>
            <a:endParaRPr lang="en-US" altLang="ko-KR" sz="1100"/>
          </a:p>
          <a:p>
            <a:r>
              <a:rPr lang="en-US" altLang="ko-KR" sz="1100"/>
              <a:t>         1</a:t>
            </a:r>
            <a:r>
              <a:rPr lang="ko-KR" altLang="en-US" sz="1100"/>
              <a:t>개월 이상 근무하고 있는 경우 인정하며</a:t>
            </a:r>
            <a:r>
              <a:rPr lang="en-US" altLang="ko-KR" sz="1100"/>
              <a:t>, </a:t>
            </a:r>
            <a:r>
              <a:rPr lang="ko-KR" altLang="en-US" sz="1100"/>
              <a:t>자격증사본 및 </a:t>
            </a:r>
            <a:r>
              <a:rPr lang="en-US" altLang="ko-KR" sz="1100"/>
              <a:t>4</a:t>
            </a:r>
            <a:r>
              <a:rPr lang="ko-KR" altLang="en-US" sz="1100"/>
              <a:t>대보험 가입 증명서</a:t>
            </a:r>
            <a:endParaRPr lang="en-US" altLang="ko-KR" sz="1100"/>
          </a:p>
          <a:p>
            <a:r>
              <a:rPr lang="en-US" altLang="ko-KR" sz="1100"/>
              <a:t>        </a:t>
            </a:r>
            <a:r>
              <a:rPr lang="ko-KR" altLang="en-US" sz="1100"/>
              <a:t> 제출</a:t>
            </a:r>
            <a:r>
              <a:rPr lang="en-US" altLang="ko-KR" sz="1100"/>
              <a:t>) 1</a:t>
            </a:r>
            <a:r>
              <a:rPr lang="ko-KR" altLang="en-US" sz="1100"/>
              <a:t>부</a:t>
            </a:r>
          </a:p>
          <a:p>
            <a:r>
              <a:rPr lang="ko-KR" altLang="en-US" sz="1100"/>
              <a:t>  라</a:t>
            </a:r>
            <a:r>
              <a:rPr lang="en-US" altLang="ko-KR" sz="1100"/>
              <a:t>. </a:t>
            </a:r>
            <a:r>
              <a:rPr lang="ko-KR" altLang="en-US" sz="1100"/>
              <a:t>장비보유 증명서</a:t>
            </a:r>
            <a:r>
              <a:rPr lang="en-US" altLang="ko-KR" sz="1100"/>
              <a:t>(</a:t>
            </a:r>
            <a:r>
              <a:rPr lang="ko-KR" altLang="en-US" sz="1100"/>
              <a:t>제출 서류 마감일 현재 보유한 장비구입 영수증 또는 </a:t>
            </a:r>
            <a:endParaRPr lang="en-US" altLang="ko-KR" sz="1100"/>
          </a:p>
          <a:p>
            <a:r>
              <a:rPr lang="en-US" altLang="ko-KR" sz="1100"/>
              <a:t>        </a:t>
            </a:r>
            <a:r>
              <a:rPr lang="ko-KR" altLang="en-US" sz="1100"/>
              <a:t>장비임대 확인서 등</a:t>
            </a:r>
            <a:r>
              <a:rPr lang="en-US" altLang="ko-KR" sz="1100"/>
              <a:t>)</a:t>
            </a:r>
            <a:endParaRPr lang="ko-KR" altLang="en-US" sz="1100"/>
          </a:p>
          <a:p>
            <a:r>
              <a:rPr lang="ko-KR" altLang="en-US" sz="1100"/>
              <a:t>  마</a:t>
            </a:r>
            <a:r>
              <a:rPr lang="en-US" altLang="ko-KR" sz="1100"/>
              <a:t>. </a:t>
            </a:r>
            <a:r>
              <a:rPr lang="ko-KR" altLang="en-US" sz="1100"/>
              <a:t>실적 증명서 또는 계약서 </a:t>
            </a:r>
            <a:r>
              <a:rPr lang="en-US" altLang="ko-KR" sz="1100"/>
              <a:t>(</a:t>
            </a:r>
            <a:r>
              <a:rPr lang="ko-KR" altLang="en-US" sz="1100"/>
              <a:t>입찰서류 마감일로부터 최근 </a:t>
            </a:r>
            <a:r>
              <a:rPr lang="en-US" altLang="ko-KR" sz="1100"/>
              <a:t>3</a:t>
            </a:r>
            <a:r>
              <a:rPr lang="ko-KR" altLang="en-US" sz="1100"/>
              <a:t>년간 사업수행 실적</a:t>
            </a:r>
            <a:r>
              <a:rPr lang="en-US" altLang="ko-KR" sz="1100"/>
              <a:t>)</a:t>
            </a:r>
            <a:endParaRPr lang="ko-KR" altLang="en-US" sz="1100"/>
          </a:p>
          <a:p>
            <a:r>
              <a:rPr lang="ko-KR" altLang="en-US" sz="1100"/>
              <a:t>  바</a:t>
            </a:r>
            <a:r>
              <a:rPr lang="en-US" altLang="ko-KR" sz="1100"/>
              <a:t>. </a:t>
            </a:r>
            <a:r>
              <a:rPr lang="ko-KR" altLang="en-US" sz="1100"/>
              <a:t>사업제안서 및 지원서비스 </a:t>
            </a:r>
            <a:r>
              <a:rPr lang="en-US" altLang="ko-KR" sz="1100"/>
              <a:t>1</a:t>
            </a:r>
            <a:r>
              <a:rPr lang="ko-KR" altLang="en-US" sz="1100"/>
              <a:t>부</a:t>
            </a:r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xmlns="" id="{C4F6B858-5C0D-4FA2-8E2C-DF9D3756A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29" y="1727095"/>
            <a:ext cx="4067175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r>
              <a:rPr lang="en-US" altLang="ko-KR" sz="1100" b="1"/>
              <a:t>1. </a:t>
            </a:r>
            <a:r>
              <a:rPr lang="ko-KR" altLang="en-US" sz="1100" b="1"/>
              <a:t>단지 개요</a:t>
            </a:r>
            <a:endParaRPr lang="ko-KR" altLang="en-US" sz="1100"/>
          </a:p>
          <a:p>
            <a:r>
              <a:rPr lang="ko-KR" altLang="en-US" sz="1100"/>
              <a:t>  가</a:t>
            </a:r>
            <a:r>
              <a:rPr lang="en-US" altLang="ko-KR" sz="1100"/>
              <a:t>. </a:t>
            </a:r>
            <a:r>
              <a:rPr lang="ko-KR" altLang="en-US" sz="1100"/>
              <a:t>단 지 명 </a:t>
            </a:r>
            <a:r>
              <a:rPr lang="en-US" altLang="ko-KR" sz="1100"/>
              <a:t>: OOOO</a:t>
            </a:r>
            <a:r>
              <a:rPr lang="ko-KR" altLang="en-US" sz="1100"/>
              <a:t>아파트</a:t>
            </a:r>
          </a:p>
          <a:p>
            <a:r>
              <a:rPr lang="ko-KR" altLang="en-US" sz="1100"/>
              <a:t>  나</a:t>
            </a:r>
            <a:r>
              <a:rPr lang="en-US" altLang="ko-KR" sz="1100"/>
              <a:t>. </a:t>
            </a:r>
            <a:r>
              <a:rPr lang="ko-KR" altLang="en-US" sz="1100"/>
              <a:t>소 재 지 </a:t>
            </a:r>
            <a:r>
              <a:rPr lang="en-US" altLang="ko-KR" sz="1100"/>
              <a:t>: OO</a:t>
            </a:r>
            <a:r>
              <a:rPr lang="ko-KR" altLang="en-US" sz="1100"/>
              <a:t>시 </a:t>
            </a:r>
            <a:r>
              <a:rPr lang="en-US" altLang="ko-KR" sz="1100"/>
              <a:t>OO</a:t>
            </a:r>
            <a:r>
              <a:rPr lang="ko-KR" altLang="en-US" sz="1100"/>
              <a:t>구 </a:t>
            </a:r>
            <a:r>
              <a:rPr lang="en-US" altLang="ko-KR" sz="1100"/>
              <a:t>OO</a:t>
            </a:r>
            <a:r>
              <a:rPr lang="ko-KR" altLang="en-US" sz="1100"/>
              <a:t>로 </a:t>
            </a:r>
            <a:r>
              <a:rPr lang="en-US" altLang="ko-KR" sz="1100"/>
              <a:t>OOO</a:t>
            </a:r>
            <a:r>
              <a:rPr lang="ko-KR" altLang="en-US" sz="1100"/>
              <a:t> </a:t>
            </a:r>
          </a:p>
          <a:p>
            <a:r>
              <a:rPr lang="ko-KR" altLang="en-US" sz="1100"/>
              <a:t>  다</a:t>
            </a:r>
            <a:r>
              <a:rPr lang="en-US" altLang="ko-KR" sz="1100"/>
              <a:t>. </a:t>
            </a:r>
            <a:r>
              <a:rPr lang="ko-KR" altLang="en-US" sz="1100"/>
              <a:t>단지규모 </a:t>
            </a:r>
            <a:r>
              <a:rPr lang="en-US" altLang="ko-KR" sz="1100"/>
              <a:t>: O</a:t>
            </a:r>
            <a:r>
              <a:rPr lang="ko-KR" altLang="en-US" sz="1100"/>
              <a:t>개동 </a:t>
            </a:r>
            <a:r>
              <a:rPr lang="en-US" altLang="ko-KR" sz="1100"/>
              <a:t>OOO</a:t>
            </a:r>
            <a:r>
              <a:rPr lang="ko-KR" altLang="en-US" sz="1100"/>
              <a:t>세대</a:t>
            </a:r>
            <a:endParaRPr lang="en-US" altLang="ko-KR" sz="1100"/>
          </a:p>
          <a:p>
            <a:endParaRPr lang="ko-KR" altLang="en-US" sz="1100"/>
          </a:p>
          <a:p>
            <a:r>
              <a:rPr lang="en-US" altLang="ko-KR" sz="1100" b="1"/>
              <a:t>2. </a:t>
            </a:r>
            <a:r>
              <a:rPr lang="ko-KR" altLang="en-US" sz="1100" b="1"/>
              <a:t>입찰의 종류 및 낙찰 방법</a:t>
            </a:r>
            <a:endParaRPr lang="ko-KR" altLang="en-US" sz="1100"/>
          </a:p>
          <a:p>
            <a:r>
              <a:rPr lang="ko-KR" altLang="en-US" sz="1100"/>
              <a:t>  가</a:t>
            </a:r>
            <a:r>
              <a:rPr lang="en-US" altLang="ko-KR" sz="1100"/>
              <a:t>. </a:t>
            </a:r>
            <a:r>
              <a:rPr lang="ko-KR" altLang="en-US" sz="1100"/>
              <a:t>입찰의 종류 </a:t>
            </a:r>
            <a:r>
              <a:rPr lang="en-US" altLang="ko-KR" sz="1100"/>
              <a:t>: </a:t>
            </a:r>
            <a:r>
              <a:rPr lang="ko-KR" altLang="en-US" sz="1100"/>
              <a:t>제한경쟁입찰</a:t>
            </a:r>
          </a:p>
          <a:p>
            <a:r>
              <a:rPr lang="ko-KR" altLang="en-US" sz="1100"/>
              <a:t>  나</a:t>
            </a:r>
            <a:r>
              <a:rPr lang="en-US" altLang="ko-KR" sz="1100"/>
              <a:t>. </a:t>
            </a:r>
            <a:r>
              <a:rPr lang="ko-KR" altLang="en-US" sz="1100"/>
              <a:t>낙찰의 방법 </a:t>
            </a:r>
            <a:r>
              <a:rPr lang="en-US" altLang="ko-KR" sz="1100"/>
              <a:t>: </a:t>
            </a:r>
            <a:r>
              <a:rPr lang="ko-KR" altLang="en-US" sz="1100"/>
              <a:t>적격심사제</a:t>
            </a:r>
            <a:endParaRPr lang="en-US" altLang="ko-KR" sz="1100"/>
          </a:p>
          <a:p>
            <a:endParaRPr lang="ko-KR" altLang="en-US" sz="1100"/>
          </a:p>
          <a:p>
            <a:r>
              <a:rPr lang="en-US" altLang="ko-KR" sz="1100" b="1"/>
              <a:t>3. </a:t>
            </a:r>
            <a:r>
              <a:rPr lang="ko-KR" altLang="en-US" sz="1100" b="1"/>
              <a:t>입찰에 부치는 사항</a:t>
            </a:r>
            <a:endParaRPr lang="ko-KR" altLang="en-US" sz="1100"/>
          </a:p>
          <a:p>
            <a:r>
              <a:rPr lang="ko-KR" altLang="en-US" sz="1100"/>
              <a:t>  가</a:t>
            </a:r>
            <a:r>
              <a:rPr lang="en-US" altLang="ko-KR" sz="1100"/>
              <a:t>. </a:t>
            </a:r>
            <a:r>
              <a:rPr lang="ko-KR" altLang="en-US" sz="1100"/>
              <a:t>공사대상 및 범위</a:t>
            </a:r>
          </a:p>
          <a:p>
            <a:r>
              <a:rPr lang="en-US" altLang="ko-KR" sz="1100"/>
              <a:t>     - </a:t>
            </a:r>
            <a:r>
              <a:rPr lang="ko-KR" altLang="en-US" sz="1100"/>
              <a:t>단지 내 </a:t>
            </a:r>
            <a:r>
              <a:rPr lang="en-US" altLang="ko-KR" sz="1100"/>
              <a:t>CCTV </a:t>
            </a:r>
            <a:r>
              <a:rPr lang="ko-KR" altLang="en-US" sz="1100"/>
              <a:t>교체 및 증설 공사 </a:t>
            </a:r>
            <a:r>
              <a:rPr lang="en-US" altLang="ko-KR" sz="1100"/>
              <a:t>(</a:t>
            </a:r>
            <a:r>
              <a:rPr lang="ko-KR" altLang="en-US" sz="1100"/>
              <a:t>총 </a:t>
            </a:r>
            <a:r>
              <a:rPr lang="en-US" altLang="ko-KR" sz="1100"/>
              <a:t>OOO</a:t>
            </a:r>
            <a:r>
              <a:rPr lang="ko-KR" altLang="en-US" sz="1100"/>
              <a:t>대</a:t>
            </a:r>
            <a:r>
              <a:rPr lang="en-US" altLang="ko-KR" sz="1100"/>
              <a:t>)</a:t>
            </a:r>
            <a:endParaRPr lang="ko-KR" altLang="en-US" sz="1100"/>
          </a:p>
          <a:p>
            <a:r>
              <a:rPr lang="en-US" altLang="ko-KR" sz="1100"/>
              <a:t>     - 200</a:t>
            </a:r>
            <a:r>
              <a:rPr lang="ko-KR" altLang="en-US" sz="1100"/>
              <a:t>만 화소 이상의 </a:t>
            </a:r>
            <a:r>
              <a:rPr lang="en-US" altLang="ko-KR" sz="1100"/>
              <a:t>IP </a:t>
            </a:r>
            <a:r>
              <a:rPr lang="ko-KR" altLang="en-US" sz="1100"/>
              <a:t>방식 카메라 </a:t>
            </a:r>
          </a:p>
          <a:p>
            <a:r>
              <a:rPr lang="en-US" altLang="ko-KR" sz="1100"/>
              <a:t>     - </a:t>
            </a:r>
            <a:r>
              <a:rPr lang="ko-KR" altLang="en-US" sz="1100"/>
              <a:t>백본구간 광케이블 포설</a:t>
            </a:r>
          </a:p>
          <a:p>
            <a:r>
              <a:rPr lang="en-US" altLang="ko-KR" sz="1100"/>
              <a:t>     - </a:t>
            </a:r>
            <a:r>
              <a:rPr lang="ko-KR" altLang="en-US" sz="1100"/>
              <a:t>승강기 내 </a:t>
            </a:r>
            <a:r>
              <a:rPr lang="en-US" altLang="ko-KR" sz="1100"/>
              <a:t>CCTV</a:t>
            </a:r>
            <a:r>
              <a:rPr lang="ko-KR" altLang="en-US" sz="1100"/>
              <a:t>는 무선 전송 방식</a:t>
            </a:r>
          </a:p>
          <a:p>
            <a:r>
              <a:rPr lang="ko-KR" altLang="en-US" sz="1100"/>
              <a:t>  나</a:t>
            </a:r>
            <a:r>
              <a:rPr lang="en-US" altLang="ko-KR" sz="1100"/>
              <a:t>. </a:t>
            </a:r>
            <a:r>
              <a:rPr lang="ko-KR" altLang="en-US" sz="1100"/>
              <a:t>공사내용 </a:t>
            </a:r>
            <a:r>
              <a:rPr lang="en-US" altLang="ko-KR" sz="1100"/>
              <a:t>: </a:t>
            </a:r>
            <a:r>
              <a:rPr lang="ko-KR" altLang="en-US" sz="1100"/>
              <a:t>자세한 내역은 현장설명회에서 배부 </a:t>
            </a:r>
          </a:p>
          <a:p>
            <a:r>
              <a:rPr lang="ko-KR" altLang="en-US" sz="1100"/>
              <a:t>  다</a:t>
            </a:r>
            <a:r>
              <a:rPr lang="en-US" altLang="ko-KR" sz="1100"/>
              <a:t>. </a:t>
            </a:r>
            <a:r>
              <a:rPr lang="ko-KR" altLang="en-US" sz="1100"/>
              <a:t>공사기간 </a:t>
            </a:r>
            <a:r>
              <a:rPr lang="en-US" altLang="ko-KR" sz="1100"/>
              <a:t>: </a:t>
            </a:r>
            <a:r>
              <a:rPr lang="ko-KR" altLang="en-US" sz="1100"/>
              <a:t>계약체결일로부터 </a:t>
            </a:r>
            <a:r>
              <a:rPr lang="en-US" altLang="ko-KR" sz="1100"/>
              <a:t>OO</a:t>
            </a:r>
            <a:r>
              <a:rPr lang="ko-KR" altLang="en-US" sz="1100"/>
              <a:t>일 이내</a:t>
            </a:r>
            <a:endParaRPr lang="en-US" altLang="ko-KR" sz="1100"/>
          </a:p>
          <a:p>
            <a:endParaRPr lang="ko-KR" altLang="en-US" sz="1100"/>
          </a:p>
          <a:p>
            <a:r>
              <a:rPr lang="en-US" altLang="ko-KR" sz="1100" b="1"/>
              <a:t>4. </a:t>
            </a:r>
            <a:r>
              <a:rPr lang="ko-KR" altLang="en-US" sz="1100" b="1"/>
              <a:t>입찰 참가자격</a:t>
            </a:r>
            <a:endParaRPr lang="ko-KR" altLang="en-US" sz="1100"/>
          </a:p>
          <a:p>
            <a:r>
              <a:rPr lang="ko-KR" altLang="en-US" sz="1100"/>
              <a:t>  가</a:t>
            </a:r>
            <a:r>
              <a:rPr lang="en-US" altLang="ko-KR" sz="1100"/>
              <a:t>. </a:t>
            </a:r>
            <a:r>
              <a:rPr lang="ko-KR" altLang="en-US" sz="1100"/>
              <a:t>국토교통부 고시 제</a:t>
            </a:r>
            <a:r>
              <a:rPr lang="en-US" altLang="ko-KR" sz="1100"/>
              <a:t>2018-614</a:t>
            </a:r>
            <a:r>
              <a:rPr lang="ko-KR" altLang="en-US" sz="1100"/>
              <a:t>호</a:t>
            </a:r>
            <a:r>
              <a:rPr lang="en-US" altLang="ko-KR" sz="1100"/>
              <a:t>(</a:t>
            </a:r>
            <a:r>
              <a:rPr lang="ko-KR" altLang="en-US" sz="1100"/>
              <a:t>주택관리업자 및 사업자 </a:t>
            </a:r>
            <a:endParaRPr lang="en-US" altLang="ko-KR" sz="1100"/>
          </a:p>
          <a:p>
            <a:r>
              <a:rPr lang="en-US" altLang="ko-KR" sz="1100"/>
              <a:t>        </a:t>
            </a:r>
            <a:r>
              <a:rPr lang="ko-KR" altLang="en-US" sz="1100"/>
              <a:t>선정지침</a:t>
            </a:r>
            <a:r>
              <a:rPr lang="en-US" altLang="ko-KR" sz="1100"/>
              <a:t>) </a:t>
            </a:r>
            <a:r>
              <a:rPr lang="ko-KR" altLang="en-US" sz="1100"/>
              <a:t>제</a:t>
            </a:r>
            <a:r>
              <a:rPr lang="en-US" altLang="ko-KR" sz="1100"/>
              <a:t>26</a:t>
            </a:r>
            <a:r>
              <a:rPr lang="ko-KR" altLang="en-US" sz="1100"/>
              <a:t>조</a:t>
            </a:r>
            <a:r>
              <a:rPr lang="en-US" altLang="ko-KR" sz="1100"/>
              <a:t>(</a:t>
            </a:r>
            <a:r>
              <a:rPr lang="ko-KR" altLang="en-US" sz="1100"/>
              <a:t>참가자격제한</a:t>
            </a:r>
            <a:r>
              <a:rPr lang="en-US" altLang="ko-KR" sz="1100"/>
              <a:t>)</a:t>
            </a:r>
            <a:r>
              <a:rPr lang="ko-KR" altLang="en-US" sz="1100"/>
              <a:t>에 해당하지 않은 업체</a:t>
            </a:r>
            <a:r>
              <a:rPr lang="en-US" altLang="ko-KR" sz="1100"/>
              <a:t>.</a:t>
            </a:r>
            <a:endParaRPr lang="ko-KR" altLang="en-US" sz="1100"/>
          </a:p>
          <a:p>
            <a:r>
              <a:rPr lang="ko-KR" altLang="en-US" sz="1100"/>
              <a:t>  나</a:t>
            </a:r>
            <a:r>
              <a:rPr lang="en-US" altLang="ko-KR" sz="1100"/>
              <a:t>. </a:t>
            </a:r>
            <a:r>
              <a:rPr lang="ko-KR" altLang="en-US" sz="1100"/>
              <a:t>정보통신공사업 등록업체</a:t>
            </a:r>
          </a:p>
          <a:p>
            <a:r>
              <a:rPr lang="ko-KR" altLang="en-US" sz="1100"/>
              <a:t>  다</a:t>
            </a:r>
            <a:r>
              <a:rPr lang="en-US" altLang="ko-KR" sz="1100"/>
              <a:t>. </a:t>
            </a:r>
            <a:r>
              <a:rPr lang="ko-KR" altLang="en-US" sz="1100"/>
              <a:t>공고일 현재 자본금 </a:t>
            </a:r>
            <a:r>
              <a:rPr lang="en-US" altLang="ko-KR" sz="1100"/>
              <a:t>O</a:t>
            </a:r>
            <a:r>
              <a:rPr lang="ko-KR" altLang="en-US" sz="1100"/>
              <a:t>억 이상의 업체</a:t>
            </a:r>
          </a:p>
          <a:p>
            <a:r>
              <a:rPr lang="ko-KR" altLang="en-US" sz="1100"/>
              <a:t>  라</a:t>
            </a:r>
            <a:r>
              <a:rPr lang="en-US" altLang="ko-KR" sz="1100"/>
              <a:t>. </a:t>
            </a:r>
            <a:r>
              <a:rPr lang="ko-KR" altLang="en-US" sz="1100"/>
              <a:t>공고일 현재 최근 </a:t>
            </a:r>
            <a:r>
              <a:rPr lang="en-US" altLang="ko-KR" sz="1100"/>
              <a:t>3</a:t>
            </a:r>
            <a:r>
              <a:rPr lang="ko-KR" altLang="en-US" sz="1100"/>
              <a:t>년간 공동주택 </a:t>
            </a:r>
            <a:r>
              <a:rPr lang="en-US" altLang="ko-KR" sz="1100"/>
              <a:t>OO</a:t>
            </a:r>
            <a:r>
              <a:rPr lang="ko-KR" altLang="en-US" sz="1100"/>
              <a:t>세대 이상 </a:t>
            </a:r>
            <a:endParaRPr lang="en-US" altLang="ko-KR" sz="1100"/>
          </a:p>
          <a:p>
            <a:r>
              <a:rPr lang="en-US" altLang="ko-KR" sz="1100"/>
              <a:t>        </a:t>
            </a:r>
            <a:r>
              <a:rPr lang="ko-KR" altLang="en-US" sz="1100"/>
              <a:t>공사실적 </a:t>
            </a:r>
            <a:r>
              <a:rPr lang="en-US" altLang="ko-KR" sz="1100"/>
              <a:t>OO</a:t>
            </a:r>
            <a:r>
              <a:rPr lang="ko-KR" altLang="en-US" sz="1100"/>
              <a:t>건 이상</a:t>
            </a:r>
            <a:r>
              <a:rPr lang="en-US" altLang="ko-KR" sz="1100"/>
              <a:t> </a:t>
            </a:r>
            <a:r>
              <a:rPr lang="ko-KR" altLang="en-US" sz="1100"/>
              <a:t>시공 업체</a:t>
            </a:r>
          </a:p>
          <a:p>
            <a:r>
              <a:rPr lang="ko-KR" altLang="en-US" sz="1100"/>
              <a:t>  마</a:t>
            </a:r>
            <a:r>
              <a:rPr lang="en-US" altLang="ko-KR" sz="1100"/>
              <a:t>. </a:t>
            </a:r>
            <a:r>
              <a:rPr lang="ko-KR" altLang="en-US" sz="1100">
                <a:solidFill>
                  <a:srgbClr val="FF0000"/>
                </a:solidFill>
              </a:rPr>
              <a:t>조달청 등록 </a:t>
            </a:r>
            <a:r>
              <a:rPr lang="en-US" altLang="ko-KR" sz="1100">
                <a:solidFill>
                  <a:srgbClr val="FF0000"/>
                </a:solidFill>
              </a:rPr>
              <a:t>MBro </a:t>
            </a:r>
            <a:r>
              <a:rPr lang="ko-KR" altLang="en-US" sz="1100">
                <a:solidFill>
                  <a:srgbClr val="FF0000"/>
                </a:solidFill>
              </a:rPr>
              <a:t>무선방식 공법 시공가능 업체 </a:t>
            </a:r>
          </a:p>
          <a:p>
            <a:r>
              <a:rPr lang="ko-KR" altLang="en-US" sz="1100"/>
              <a:t>  바</a:t>
            </a:r>
            <a:r>
              <a:rPr lang="en-US" altLang="ko-KR" sz="1100"/>
              <a:t>. </a:t>
            </a:r>
            <a:r>
              <a:rPr lang="ko-KR" altLang="en-US" sz="1100"/>
              <a:t>정보통신기술자 </a:t>
            </a:r>
            <a:r>
              <a:rPr lang="en-US" altLang="ko-KR" sz="1100"/>
              <a:t>O</a:t>
            </a:r>
            <a:r>
              <a:rPr lang="ko-KR" altLang="en-US" sz="1100"/>
              <a:t>인 이상 보유업체</a:t>
            </a:r>
          </a:p>
          <a:p>
            <a:r>
              <a:rPr lang="ko-KR" altLang="en-US" sz="1100"/>
              <a:t>  사</a:t>
            </a:r>
            <a:r>
              <a:rPr lang="en-US" altLang="ko-KR" sz="1100"/>
              <a:t>. </a:t>
            </a:r>
            <a:r>
              <a:rPr lang="ko-KR" altLang="en-US" sz="1100"/>
              <a:t>현장설명회 참여 업체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xmlns="" id="{42403759-530F-498A-822B-A819C0E7E1F2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481883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>
                <a:solidFill>
                  <a:schemeClr val="tx2"/>
                </a:solidFill>
                <a:latin typeface="+mn-ea"/>
              </a:rPr>
              <a:t>Ⅱ. CCTV </a:t>
            </a:r>
            <a:r>
              <a:rPr lang="ko-KR" altLang="en-US" sz="2000" b="1" kern="0">
                <a:solidFill>
                  <a:schemeClr val="tx2"/>
                </a:solidFill>
                <a:latin typeface="+mn-ea"/>
              </a:rPr>
              <a:t>설치공사 관련 법령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395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D89FE551-4DF6-4C5F-8F3A-C83DE9553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0EB0B47C-44D0-4EC1-888F-4F1E807915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sp>
        <p:nvSpPr>
          <p:cNvPr id="6" name="TextBox 18">
            <a:extLst>
              <a:ext uri="{FF2B5EF4-FFF2-40B4-BE49-F238E27FC236}">
                <a16:creationId xmlns:a16="http://schemas.microsoft.com/office/drawing/2014/main" xmlns="" id="{F802C427-73D4-40D2-9CD8-2B39BD524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121" y="887644"/>
            <a:ext cx="8239125" cy="558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r>
              <a:rPr lang="en-US" altLang="ko-KR" sz="1100" b="1"/>
              <a:t>6. </a:t>
            </a:r>
            <a:r>
              <a:rPr lang="ko-KR" altLang="en-US" sz="1100" b="1"/>
              <a:t>서류 제출 방법 및 업체 선정 방법 </a:t>
            </a:r>
            <a:endParaRPr lang="ko-KR" altLang="en-US" sz="1100"/>
          </a:p>
          <a:p>
            <a:r>
              <a:rPr lang="ko-KR" altLang="en-US" sz="1100"/>
              <a:t>  가</a:t>
            </a:r>
            <a:r>
              <a:rPr lang="en-US" altLang="ko-KR" sz="1100"/>
              <a:t>. </a:t>
            </a:r>
            <a:r>
              <a:rPr lang="ko-KR" altLang="en-US" sz="1100"/>
              <a:t>입찰서류 제출 마감 </a:t>
            </a:r>
            <a:r>
              <a:rPr lang="en-US" altLang="ko-KR" sz="1100"/>
              <a:t>: 2019</a:t>
            </a:r>
            <a:r>
              <a:rPr lang="ko-KR" altLang="en-US" sz="1100"/>
              <a:t>년 </a:t>
            </a:r>
            <a:r>
              <a:rPr lang="en-US" altLang="ko-KR" sz="1100"/>
              <a:t>O</a:t>
            </a:r>
            <a:r>
              <a:rPr lang="ko-KR" altLang="en-US" sz="1100"/>
              <a:t>월 </a:t>
            </a:r>
            <a:r>
              <a:rPr lang="en-US" altLang="ko-KR" sz="1100"/>
              <a:t>OO</a:t>
            </a:r>
            <a:r>
              <a:rPr lang="ko-KR" altLang="en-US" sz="1100"/>
              <a:t>일 </a:t>
            </a:r>
            <a:r>
              <a:rPr lang="en-US" altLang="ko-KR" sz="1100"/>
              <a:t>(O</a:t>
            </a:r>
            <a:r>
              <a:rPr lang="ko-KR" altLang="en-US" sz="1100" b="1"/>
              <a:t>요일</a:t>
            </a:r>
            <a:r>
              <a:rPr lang="en-US" altLang="ko-KR" sz="1100"/>
              <a:t>)</a:t>
            </a:r>
            <a:r>
              <a:rPr lang="ko-KR" altLang="en-US" sz="1100"/>
              <a:t> </a:t>
            </a:r>
            <a:r>
              <a:rPr lang="en-US" altLang="ko-KR" sz="1100"/>
              <a:t>18:00</a:t>
            </a:r>
            <a:r>
              <a:rPr lang="ko-KR" altLang="en-US" sz="1100"/>
              <a:t>까지 도착분에 한함 </a:t>
            </a:r>
            <a:r>
              <a:rPr lang="en-US" altLang="ko-KR" sz="1100"/>
              <a:t>(</a:t>
            </a:r>
            <a:r>
              <a:rPr lang="ko-KR" altLang="en-US" sz="1100"/>
              <a:t>우편</a:t>
            </a:r>
            <a:r>
              <a:rPr lang="en-US" altLang="ko-KR" sz="1100"/>
              <a:t>, </a:t>
            </a:r>
            <a:r>
              <a:rPr lang="ko-KR" altLang="en-US" sz="1100"/>
              <a:t>방문접수 가능</a:t>
            </a:r>
            <a:r>
              <a:rPr lang="en-US" altLang="ko-KR" sz="1100"/>
              <a:t>)</a:t>
            </a:r>
            <a:endParaRPr lang="ko-KR" altLang="en-US" sz="1100"/>
          </a:p>
          <a:p>
            <a:r>
              <a:rPr lang="ko-KR" altLang="en-US" sz="1100"/>
              <a:t>  나</a:t>
            </a:r>
            <a:r>
              <a:rPr lang="en-US" altLang="ko-KR" sz="1100"/>
              <a:t>. </a:t>
            </a:r>
            <a:r>
              <a:rPr lang="ko-KR" altLang="en-US" sz="1100"/>
              <a:t>입찰서류 접수 장소 </a:t>
            </a:r>
            <a:r>
              <a:rPr lang="en-US" altLang="ko-KR" sz="1100"/>
              <a:t>: </a:t>
            </a:r>
            <a:r>
              <a:rPr lang="ko-KR" altLang="en-US" sz="1100"/>
              <a:t>당 아파트 관리사무소</a:t>
            </a:r>
          </a:p>
          <a:p>
            <a:r>
              <a:rPr lang="ko-KR" altLang="en-US" sz="1100"/>
              <a:t>  다</a:t>
            </a:r>
            <a:r>
              <a:rPr lang="en-US" altLang="ko-KR" sz="1100"/>
              <a:t>. </a:t>
            </a:r>
            <a:r>
              <a:rPr lang="ko-KR" altLang="en-US" sz="1100"/>
              <a:t>개찰장소 및 일시 </a:t>
            </a:r>
            <a:r>
              <a:rPr lang="en-US" altLang="ko-KR" sz="1100"/>
              <a:t>: 2019</a:t>
            </a:r>
            <a:r>
              <a:rPr lang="ko-KR" altLang="en-US" sz="1100"/>
              <a:t>년 </a:t>
            </a:r>
            <a:r>
              <a:rPr lang="en-US" altLang="ko-KR" sz="1100"/>
              <a:t>O</a:t>
            </a:r>
            <a:r>
              <a:rPr lang="ko-KR" altLang="en-US" sz="1100"/>
              <a:t>월 </a:t>
            </a:r>
            <a:r>
              <a:rPr lang="en-US" altLang="ko-KR" sz="1100"/>
              <a:t>OO</a:t>
            </a:r>
            <a:r>
              <a:rPr lang="ko-KR" altLang="en-US" sz="1100"/>
              <a:t>일 </a:t>
            </a:r>
            <a:r>
              <a:rPr lang="en-US" altLang="ko-KR" sz="1100"/>
              <a:t>(O</a:t>
            </a:r>
            <a:r>
              <a:rPr lang="ko-KR" altLang="en-US" sz="1100" b="1"/>
              <a:t>요일</a:t>
            </a:r>
            <a:r>
              <a:rPr lang="en-US" altLang="ko-KR" sz="1100"/>
              <a:t>) 18</a:t>
            </a:r>
            <a:r>
              <a:rPr lang="ko-KR" altLang="en-US" sz="1100"/>
              <a:t>시</a:t>
            </a:r>
            <a:r>
              <a:rPr lang="en-US" altLang="ko-KR" sz="1100"/>
              <a:t>30</a:t>
            </a:r>
            <a:r>
              <a:rPr lang="ko-KR" altLang="en-US" sz="1100"/>
              <a:t>분 관리사무소 </a:t>
            </a:r>
          </a:p>
          <a:p>
            <a:r>
              <a:rPr lang="en-US" altLang="ko-KR" sz="1100"/>
              <a:t>        (</a:t>
            </a:r>
            <a:r>
              <a:rPr lang="ko-KR" altLang="en-US" sz="1100"/>
              <a:t>아파트 사정에 의해 개찰일시 변동이 있을 수 있고 변동 시 별도 통보</a:t>
            </a:r>
            <a:r>
              <a:rPr lang="en-US" altLang="ko-KR" sz="1100"/>
              <a:t>)</a:t>
            </a:r>
            <a:endParaRPr lang="ko-KR" altLang="en-US" sz="1100"/>
          </a:p>
          <a:p>
            <a:r>
              <a:rPr lang="ko-KR" altLang="en-US" sz="1100"/>
              <a:t>  라</a:t>
            </a:r>
            <a:r>
              <a:rPr lang="en-US" altLang="ko-KR" sz="1100"/>
              <a:t>. </a:t>
            </a:r>
            <a:r>
              <a:rPr lang="ko-KR" altLang="en-US" sz="1100"/>
              <a:t>업체선정 </a:t>
            </a:r>
            <a:r>
              <a:rPr lang="en-US" altLang="ko-KR" sz="1100"/>
              <a:t>: </a:t>
            </a:r>
            <a:r>
              <a:rPr lang="ko-KR" altLang="en-US" sz="1100"/>
              <a:t>국토교통부 고시 제</a:t>
            </a:r>
            <a:r>
              <a:rPr lang="en-US" altLang="ko-KR" sz="1100"/>
              <a:t>2018-614</a:t>
            </a:r>
            <a:r>
              <a:rPr lang="ko-KR" altLang="en-US" sz="1100"/>
              <a:t>호에 의거 적격심사제에 의해 선정된 업체에 별도 통보</a:t>
            </a:r>
            <a:endParaRPr lang="en-US" altLang="ko-KR" sz="1100"/>
          </a:p>
          <a:p>
            <a:endParaRPr lang="ko-KR" altLang="en-US" sz="1100"/>
          </a:p>
          <a:p>
            <a:r>
              <a:rPr lang="en-US" altLang="ko-KR" sz="1100" b="1"/>
              <a:t>7. </a:t>
            </a:r>
            <a:r>
              <a:rPr lang="ko-KR" altLang="en-US" sz="1100" b="1"/>
              <a:t>현장 설명회</a:t>
            </a:r>
            <a:endParaRPr lang="ko-KR" altLang="en-US" sz="1100"/>
          </a:p>
          <a:p>
            <a:r>
              <a:rPr lang="ko-KR" altLang="en-US" sz="1100"/>
              <a:t>  가</a:t>
            </a:r>
            <a:r>
              <a:rPr lang="en-US" altLang="ko-KR" sz="1100"/>
              <a:t>. </a:t>
            </a:r>
            <a:r>
              <a:rPr lang="ko-KR" altLang="en-US" sz="1100"/>
              <a:t>현장설명회 일시 및 장소 </a:t>
            </a:r>
            <a:r>
              <a:rPr lang="en-US" altLang="ko-KR" sz="1100"/>
              <a:t>: 2019</a:t>
            </a:r>
            <a:r>
              <a:rPr lang="ko-KR" altLang="en-US" sz="1100"/>
              <a:t>년 </a:t>
            </a:r>
            <a:r>
              <a:rPr lang="en-US" altLang="ko-KR" sz="1100"/>
              <a:t>O</a:t>
            </a:r>
            <a:r>
              <a:rPr lang="ko-KR" altLang="en-US" sz="1100"/>
              <a:t>월 </a:t>
            </a:r>
            <a:r>
              <a:rPr lang="en-US" altLang="ko-KR" sz="1100"/>
              <a:t>OO</a:t>
            </a:r>
            <a:r>
              <a:rPr lang="ko-KR" altLang="en-US" sz="1100"/>
              <a:t>일 </a:t>
            </a:r>
            <a:r>
              <a:rPr lang="en-US" altLang="ko-KR" sz="1100"/>
              <a:t>(O</a:t>
            </a:r>
            <a:r>
              <a:rPr lang="ko-KR" altLang="en-US" sz="1100"/>
              <a:t>요일</a:t>
            </a:r>
            <a:r>
              <a:rPr lang="en-US" altLang="ko-KR" sz="1100"/>
              <a:t>) 13:00-15:00 </a:t>
            </a:r>
            <a:r>
              <a:rPr lang="ko-KR" altLang="en-US" sz="1100"/>
              <a:t>관리사무소 개별 방문</a:t>
            </a:r>
            <a:endParaRPr lang="en-US" altLang="ko-KR" sz="1100"/>
          </a:p>
          <a:p>
            <a:endParaRPr lang="ko-KR" altLang="en-US" sz="1100"/>
          </a:p>
          <a:p>
            <a:r>
              <a:rPr lang="en-US" altLang="ko-KR" sz="1100" b="1"/>
              <a:t>8. </a:t>
            </a:r>
            <a:r>
              <a:rPr lang="ko-KR" altLang="en-US" sz="1100" b="1"/>
              <a:t>기타사항</a:t>
            </a:r>
            <a:endParaRPr lang="ko-KR" altLang="en-US" sz="1100"/>
          </a:p>
          <a:p>
            <a:r>
              <a:rPr lang="ko-KR" altLang="en-US" sz="1100"/>
              <a:t>  가</a:t>
            </a:r>
            <a:r>
              <a:rPr lang="en-US" altLang="ko-KR" sz="1100"/>
              <a:t>. </a:t>
            </a:r>
            <a:r>
              <a:rPr lang="ko-KR" altLang="en-US" sz="1100"/>
              <a:t>입찰자는 반드시 입찰에 관한 서류 등</a:t>
            </a:r>
            <a:r>
              <a:rPr lang="en-US" altLang="ko-KR" sz="1100"/>
              <a:t>, </a:t>
            </a:r>
            <a:r>
              <a:rPr lang="ko-KR" altLang="en-US" sz="1100"/>
              <a:t>기타 입찰에 필요한 사항을 완전 숙지하고</a:t>
            </a:r>
            <a:r>
              <a:rPr lang="en-US" altLang="ko-KR" sz="1100"/>
              <a:t>, </a:t>
            </a:r>
            <a:r>
              <a:rPr lang="ko-KR" altLang="en-US" sz="1100"/>
              <a:t>현장 실사를 통해 공사 </a:t>
            </a:r>
            <a:endParaRPr lang="en-US" altLang="ko-KR" sz="1100"/>
          </a:p>
          <a:p>
            <a:r>
              <a:rPr lang="en-US" altLang="ko-KR" sz="1100"/>
              <a:t>        </a:t>
            </a:r>
            <a:r>
              <a:rPr lang="ko-KR" altLang="en-US" sz="1100"/>
              <a:t>현황을 파악하고 입찰에 참여해야 하며 숙지하지 못하여 발생한 사항에 대한 책임은 입찰자에 있다</a:t>
            </a:r>
            <a:r>
              <a:rPr lang="en-US" altLang="ko-KR" sz="1100"/>
              <a:t>.</a:t>
            </a:r>
            <a:endParaRPr lang="ko-KR" altLang="en-US" sz="1100"/>
          </a:p>
          <a:p>
            <a:r>
              <a:rPr lang="ko-KR" altLang="en-US" sz="1100"/>
              <a:t>  나</a:t>
            </a:r>
            <a:r>
              <a:rPr lang="en-US" altLang="ko-KR" sz="1100"/>
              <a:t>. </a:t>
            </a:r>
            <a:r>
              <a:rPr lang="ko-KR" altLang="en-US" sz="1100"/>
              <a:t>입찰서는 반드시 국토교통부 고시 제</a:t>
            </a:r>
            <a:r>
              <a:rPr lang="en-US" altLang="ko-KR" sz="1100"/>
              <a:t>2018-614</a:t>
            </a:r>
            <a:r>
              <a:rPr lang="ko-KR" altLang="en-US" sz="1100"/>
              <a:t>호 별지서식을 사용하고 부가가치세를 제외한 금액을 기재한다</a:t>
            </a:r>
            <a:r>
              <a:rPr lang="en-US" altLang="ko-KR" sz="1100"/>
              <a:t>.</a:t>
            </a:r>
            <a:endParaRPr lang="ko-KR" altLang="en-US" sz="1100"/>
          </a:p>
          <a:p>
            <a:r>
              <a:rPr lang="ko-KR" altLang="en-US" sz="1100"/>
              <a:t>  다</a:t>
            </a:r>
            <a:r>
              <a:rPr lang="en-US" altLang="ko-KR" sz="1100"/>
              <a:t>. </a:t>
            </a:r>
            <a:r>
              <a:rPr lang="ko-KR" altLang="en-US" sz="1100"/>
              <a:t>제출 서류는 일체 반환하지 않으며 제출서류는 공고일 이후 발행 분으로 제출해야 한다</a:t>
            </a:r>
            <a:r>
              <a:rPr lang="en-US" altLang="ko-KR" sz="1100"/>
              <a:t>.</a:t>
            </a:r>
            <a:endParaRPr lang="ko-KR" altLang="en-US" sz="1100"/>
          </a:p>
          <a:p>
            <a:r>
              <a:rPr lang="ko-KR" altLang="en-US" sz="1100"/>
              <a:t>  라</a:t>
            </a:r>
            <a:r>
              <a:rPr lang="en-US" altLang="ko-KR" sz="1100"/>
              <a:t>. </a:t>
            </a:r>
            <a:r>
              <a:rPr lang="ko-KR" altLang="en-US" sz="1100"/>
              <a:t>제출 서류에 허위 및 조건에 위배된 사항이 있을 시 선정된 후라도 계약을 무효로 처리할 수 있다</a:t>
            </a:r>
            <a:r>
              <a:rPr lang="en-US" altLang="ko-KR" sz="1100"/>
              <a:t>.</a:t>
            </a:r>
            <a:endParaRPr lang="ko-KR" altLang="en-US" sz="1100"/>
          </a:p>
          <a:p>
            <a:r>
              <a:rPr lang="ko-KR" altLang="en-US" sz="1100"/>
              <a:t>  마</a:t>
            </a:r>
            <a:r>
              <a:rPr lang="en-US" altLang="ko-KR" sz="1100"/>
              <a:t>. </a:t>
            </a:r>
            <a:r>
              <a:rPr lang="ko-KR" altLang="en-US" sz="1100"/>
              <a:t>담합 사실이 확인이 된 경우 계약 후라도 계약은 취소할 수 있다</a:t>
            </a:r>
            <a:r>
              <a:rPr lang="en-US" altLang="ko-KR" sz="1100"/>
              <a:t>.</a:t>
            </a:r>
            <a:endParaRPr lang="ko-KR" altLang="en-US" sz="1100"/>
          </a:p>
          <a:p>
            <a:r>
              <a:rPr lang="ko-KR" altLang="en-US" sz="1100"/>
              <a:t>  바</a:t>
            </a:r>
            <a:r>
              <a:rPr lang="en-US" altLang="ko-KR" sz="1100"/>
              <a:t>. </a:t>
            </a:r>
            <a:r>
              <a:rPr lang="ko-KR" altLang="en-US" sz="1100"/>
              <a:t>낙찰 통보일로부터 </a:t>
            </a:r>
            <a:r>
              <a:rPr lang="en-US" altLang="ko-KR" sz="1100"/>
              <a:t>10</a:t>
            </a:r>
            <a:r>
              <a:rPr lang="ko-KR" altLang="en-US" sz="1100"/>
              <a:t>일 이내 계약을 체결하지 않거나 제 </a:t>
            </a:r>
            <a:r>
              <a:rPr lang="en-US" altLang="ko-KR" sz="1100"/>
              <a:t>3</a:t>
            </a:r>
            <a:r>
              <a:rPr lang="ko-KR" altLang="en-US" sz="1100"/>
              <a:t>자에게 양도한 경우는 낙찰을 무효로 처리하고 </a:t>
            </a:r>
            <a:endParaRPr lang="en-US" altLang="ko-KR" sz="1100"/>
          </a:p>
          <a:p>
            <a:r>
              <a:rPr lang="en-US" altLang="ko-KR" sz="1100"/>
              <a:t>        </a:t>
            </a:r>
            <a:r>
              <a:rPr lang="ko-KR" altLang="en-US" sz="1100"/>
              <a:t>입찰보증금과</a:t>
            </a:r>
            <a:r>
              <a:rPr lang="en-US" altLang="ko-KR" sz="1100"/>
              <a:t> </a:t>
            </a:r>
            <a:r>
              <a:rPr lang="ko-KR" altLang="en-US" sz="1100"/>
              <a:t>계약이행보증금은 당 아파트에 귀속한다</a:t>
            </a:r>
            <a:r>
              <a:rPr lang="en-US" altLang="ko-KR" sz="1100"/>
              <a:t>. </a:t>
            </a:r>
            <a:endParaRPr lang="ko-KR" altLang="en-US" sz="1100"/>
          </a:p>
          <a:p>
            <a:r>
              <a:rPr lang="ko-KR" altLang="en-US" sz="1100"/>
              <a:t>  사</a:t>
            </a:r>
            <a:r>
              <a:rPr lang="en-US" altLang="ko-KR" sz="1100"/>
              <a:t>. </a:t>
            </a:r>
            <a:r>
              <a:rPr lang="ko-KR" altLang="en-US" sz="1100"/>
              <a:t>무효인 입찰과 개찰 일시의 변동은 입찰참가 업체별로 별도 팩스로 통보한다</a:t>
            </a:r>
            <a:r>
              <a:rPr lang="en-US" altLang="ko-KR" sz="1100"/>
              <a:t>.</a:t>
            </a:r>
            <a:endParaRPr lang="ko-KR" altLang="en-US" sz="1100"/>
          </a:p>
          <a:p>
            <a:r>
              <a:rPr lang="ko-KR" altLang="en-US" sz="1100"/>
              <a:t>  아</a:t>
            </a:r>
            <a:r>
              <a:rPr lang="en-US" altLang="ko-KR" sz="1100"/>
              <a:t>. </a:t>
            </a:r>
            <a:r>
              <a:rPr lang="ko-KR" altLang="en-US" sz="1100"/>
              <a:t>계약 대상자는 계약체결 시 계약금액의 </a:t>
            </a:r>
            <a:r>
              <a:rPr lang="en-US" altLang="ko-KR" sz="1100"/>
              <a:t>100</a:t>
            </a:r>
            <a:r>
              <a:rPr lang="ko-KR" altLang="en-US" sz="1100"/>
              <a:t>분의 </a:t>
            </a:r>
            <a:r>
              <a:rPr lang="en-US" altLang="ko-KR" sz="1100"/>
              <a:t>20</a:t>
            </a:r>
            <a:r>
              <a:rPr lang="ko-KR" altLang="en-US" sz="1100"/>
              <a:t>을 계약보증금으로 발주처인 당 아파트에 납부</a:t>
            </a:r>
            <a:r>
              <a:rPr lang="en-US" altLang="ko-KR" sz="1100"/>
              <a:t>(</a:t>
            </a:r>
            <a:r>
              <a:rPr lang="ko-KR" altLang="en-US" sz="1100"/>
              <a:t>현금</a:t>
            </a:r>
            <a:r>
              <a:rPr lang="en-US" altLang="ko-KR" sz="1100"/>
              <a:t>· </a:t>
            </a:r>
          </a:p>
          <a:p>
            <a:r>
              <a:rPr lang="en-US" altLang="ko-KR" sz="1100"/>
              <a:t>        </a:t>
            </a:r>
            <a:r>
              <a:rPr lang="ko-KR" altLang="en-US" sz="1100"/>
              <a:t>공제증권 또는 보증서</a:t>
            </a:r>
            <a:r>
              <a:rPr lang="en-US" altLang="ko-KR" sz="1100"/>
              <a:t>) </a:t>
            </a:r>
            <a:r>
              <a:rPr lang="ko-KR" altLang="en-US" sz="1100"/>
              <a:t>하여야 하며</a:t>
            </a:r>
            <a:r>
              <a:rPr lang="en-US" altLang="ko-KR" sz="1100"/>
              <a:t>, </a:t>
            </a:r>
            <a:r>
              <a:rPr lang="ko-KR" altLang="en-US" sz="1100"/>
              <a:t>계약상의 의무를 이행하지 아니하였을 때에는 해당 계약보증금은 당 </a:t>
            </a:r>
            <a:endParaRPr lang="en-US" altLang="ko-KR" sz="1100"/>
          </a:p>
          <a:p>
            <a:r>
              <a:rPr lang="en-US" altLang="ko-KR" sz="1100"/>
              <a:t>        </a:t>
            </a:r>
            <a:r>
              <a:rPr lang="ko-KR" altLang="en-US" sz="1100"/>
              <a:t>아파트에 귀속 시킨다</a:t>
            </a:r>
            <a:r>
              <a:rPr lang="en-US" altLang="ko-KR" sz="1100"/>
              <a:t>.</a:t>
            </a:r>
            <a:endParaRPr lang="ko-KR" altLang="en-US" sz="1100"/>
          </a:p>
          <a:p>
            <a:r>
              <a:rPr lang="ko-KR" altLang="en-US" sz="1100"/>
              <a:t>  자</a:t>
            </a:r>
            <a:r>
              <a:rPr lang="en-US" altLang="ko-KR" sz="1100"/>
              <a:t>. </a:t>
            </a:r>
            <a:r>
              <a:rPr lang="ko-KR" altLang="en-US" sz="1100"/>
              <a:t>하자담보책임</a:t>
            </a:r>
            <a:r>
              <a:rPr lang="en-US" altLang="ko-KR" sz="1100"/>
              <a:t>(</a:t>
            </a:r>
            <a:r>
              <a:rPr lang="ko-KR" altLang="en-US" sz="1100"/>
              <a:t>현금</a:t>
            </a:r>
            <a:r>
              <a:rPr lang="en-US" altLang="ko-KR" sz="1100"/>
              <a:t>,</a:t>
            </a:r>
            <a:r>
              <a:rPr lang="ko-KR" altLang="en-US" sz="1100"/>
              <a:t>증권</a:t>
            </a:r>
            <a:r>
              <a:rPr lang="en-US" altLang="ko-KR" sz="1100"/>
              <a:t>,</a:t>
            </a:r>
            <a:r>
              <a:rPr lang="ko-KR" altLang="en-US" sz="1100"/>
              <a:t>보증서</a:t>
            </a:r>
            <a:r>
              <a:rPr lang="en-US" altLang="ko-KR" sz="1100"/>
              <a:t>)</a:t>
            </a:r>
            <a:r>
              <a:rPr lang="ko-KR" altLang="en-US" sz="1100"/>
              <a:t>은 </a:t>
            </a:r>
            <a:r>
              <a:rPr lang="en-US" altLang="ko-KR" sz="1100"/>
              <a:t>3</a:t>
            </a:r>
            <a:r>
              <a:rPr lang="ko-KR" altLang="en-US" sz="1100"/>
              <a:t>년으로 하며 하자보수보증금은 총 공사비의 </a:t>
            </a:r>
            <a:r>
              <a:rPr lang="en-US" altLang="ko-KR" sz="1100"/>
              <a:t>10%</a:t>
            </a:r>
            <a:r>
              <a:rPr lang="ko-KR" altLang="en-US" sz="1100"/>
              <a:t>로 한다</a:t>
            </a:r>
            <a:r>
              <a:rPr lang="en-US" altLang="ko-KR" sz="1100"/>
              <a:t>.</a:t>
            </a:r>
            <a:endParaRPr lang="ko-KR" altLang="en-US" sz="1100"/>
          </a:p>
          <a:p>
            <a:r>
              <a:rPr lang="ko-KR" altLang="en-US" sz="1100"/>
              <a:t>  차</a:t>
            </a:r>
            <a:r>
              <a:rPr lang="en-US" altLang="ko-KR" sz="1100"/>
              <a:t>. </a:t>
            </a:r>
            <a:r>
              <a:rPr lang="ko-KR" altLang="en-US" sz="1100"/>
              <a:t>본 입찰공고에 명시되지 않거나 누락된 사항은 국토교통부 고시 제</a:t>
            </a:r>
            <a:r>
              <a:rPr lang="en-US" altLang="ko-KR" sz="1100"/>
              <a:t>2016-943</a:t>
            </a:r>
            <a:r>
              <a:rPr lang="ko-KR" altLang="en-US" sz="1100"/>
              <a:t>호를 준용한다</a:t>
            </a:r>
            <a:r>
              <a:rPr lang="en-US" altLang="ko-KR" sz="1100"/>
              <a:t>.</a:t>
            </a:r>
            <a:endParaRPr lang="ko-KR" altLang="en-US" sz="1100"/>
          </a:p>
          <a:p>
            <a:r>
              <a:rPr lang="ko-KR" altLang="en-US" sz="1100"/>
              <a:t>  카</a:t>
            </a:r>
            <a:r>
              <a:rPr lang="en-US" altLang="ko-KR" sz="1100"/>
              <a:t>. </a:t>
            </a:r>
            <a:r>
              <a:rPr lang="ko-KR" altLang="en-US" sz="1100"/>
              <a:t>기타 자세한 문의사항은 당 아파트 관리사무소</a:t>
            </a:r>
            <a:r>
              <a:rPr lang="en-US" altLang="ko-KR" sz="1100"/>
              <a:t>(02-572-4400)</a:t>
            </a:r>
            <a:r>
              <a:rPr lang="ko-KR" altLang="en-US" sz="1100"/>
              <a:t>로 문의 바랍니다</a:t>
            </a:r>
            <a:r>
              <a:rPr lang="en-US" altLang="ko-KR" sz="1100"/>
              <a:t>.</a:t>
            </a:r>
            <a:endParaRPr lang="ko-KR" altLang="en-US" sz="1100"/>
          </a:p>
          <a:p>
            <a:endParaRPr lang="en-US" altLang="ko-KR" sz="1100"/>
          </a:p>
          <a:p>
            <a:r>
              <a:rPr lang="en-US" altLang="ko-KR" sz="1100"/>
              <a:t>※ </a:t>
            </a:r>
            <a:r>
              <a:rPr lang="ko-KR" altLang="en-US" sz="1100"/>
              <a:t>첨부서류 </a:t>
            </a:r>
            <a:r>
              <a:rPr lang="en-US" altLang="ko-KR" sz="1100"/>
              <a:t>: </a:t>
            </a:r>
            <a:r>
              <a:rPr lang="ko-KR" altLang="en-US" sz="1100"/>
              <a:t>적격심사 세부평가표</a:t>
            </a:r>
            <a:r>
              <a:rPr lang="en-US" altLang="ko-KR" sz="1100"/>
              <a:t>, </a:t>
            </a:r>
            <a:r>
              <a:rPr lang="ko-KR" altLang="en-US" sz="1100"/>
              <a:t>입찰서</a:t>
            </a:r>
            <a:r>
              <a:rPr lang="en-US" altLang="ko-KR" sz="1100"/>
              <a:t>.</a:t>
            </a:r>
            <a:endParaRPr lang="ko-KR" altLang="en-US" sz="1100"/>
          </a:p>
          <a:p>
            <a:endParaRPr lang="en-US" altLang="ko-KR" sz="1100"/>
          </a:p>
          <a:p>
            <a:pPr algn="ctr"/>
            <a:r>
              <a:rPr lang="en-US" altLang="ko-KR" sz="1100"/>
              <a:t>2019</a:t>
            </a:r>
            <a:r>
              <a:rPr lang="ko-KR" altLang="en-US" sz="1100"/>
              <a:t>년 </a:t>
            </a:r>
            <a:r>
              <a:rPr lang="en-US" altLang="ko-KR" sz="1100"/>
              <a:t>O</a:t>
            </a:r>
            <a:r>
              <a:rPr lang="ko-KR" altLang="en-US" sz="1100"/>
              <a:t>월 </a:t>
            </a:r>
            <a:r>
              <a:rPr lang="en-US" altLang="ko-KR" sz="1100"/>
              <a:t>OO</a:t>
            </a:r>
            <a:r>
              <a:rPr lang="ko-KR" altLang="en-US" sz="1100"/>
              <a:t>일</a:t>
            </a:r>
          </a:p>
          <a:p>
            <a:endParaRPr lang="en-US" altLang="ko-KR" sz="1100"/>
          </a:p>
          <a:p>
            <a:pPr algn="ctr"/>
            <a:r>
              <a:rPr lang="en-US" altLang="ko-KR" sz="1600">
                <a:solidFill>
                  <a:srgbClr val="FF0000"/>
                </a:solidFill>
              </a:rPr>
              <a:t>OOOO</a:t>
            </a:r>
            <a:r>
              <a:rPr lang="ko-KR" altLang="en-US" sz="1600" b="1"/>
              <a:t>아파트 입주자대표회장 </a:t>
            </a:r>
            <a:r>
              <a:rPr lang="en-US" altLang="ko-KR" sz="1000" b="1"/>
              <a:t>(</a:t>
            </a:r>
            <a:r>
              <a:rPr lang="ko-KR" altLang="en-US" sz="1000" b="1"/>
              <a:t>직인 생략</a:t>
            </a:r>
            <a:r>
              <a:rPr lang="en-US" altLang="ko-KR" sz="1000" b="1"/>
              <a:t>)</a:t>
            </a:r>
            <a:endParaRPr lang="ko-KR" altLang="en-US" sz="100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714F0C8B-85E6-4661-A377-B8053C09E343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481883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>
                <a:solidFill>
                  <a:schemeClr val="tx2"/>
                </a:solidFill>
                <a:latin typeface="+mn-ea"/>
              </a:rPr>
              <a:t>Ⅱ. CCTV </a:t>
            </a:r>
            <a:r>
              <a:rPr lang="ko-KR" altLang="en-US" sz="2000" b="1" kern="0">
                <a:solidFill>
                  <a:schemeClr val="tx2"/>
                </a:solidFill>
                <a:latin typeface="+mn-ea"/>
              </a:rPr>
              <a:t>설치공사 관련 법령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885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4F56B11D-A216-4326-A04E-9A91866459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sp>
        <p:nvSpPr>
          <p:cNvPr id="4" name="Rectangle 29">
            <a:extLst>
              <a:ext uri="{FF2B5EF4-FFF2-40B4-BE49-F238E27FC236}">
                <a16:creationId xmlns:a16="http://schemas.microsoft.com/office/drawing/2014/main" xmlns="" id="{692F86E6-C1F4-422A-B5D3-5BF6005B3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472" y="857233"/>
            <a:ext cx="8001056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39800" eaLnBrk="0" fontAlgn="b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ko-KR" sz="13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“</a:t>
            </a:r>
            <a:r>
              <a:rPr lang="ko-KR" altLang="en-US" sz="13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아파트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”</a:t>
            </a:r>
            <a:r>
              <a:rPr lang="ko-KR" altLang="en-US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의 내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/</a:t>
            </a:r>
            <a:r>
              <a:rPr lang="ko-KR" altLang="en-US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외곽 보안을 확고히 하여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lang="ko-KR" altLang="en-US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거주민이 안심하고 생활 할 수 있도록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lang="ko-KR" altLang="en-US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외부인과 외부 차량에 대해 감시를 강화하고 </a:t>
            </a:r>
            <a:r>
              <a:rPr lang="ko-KR" altLang="en-US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인적 사고 예방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lang="ko-KR" altLang="en-US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화제 예방에 힘씁니다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.</a:t>
            </a:r>
            <a:r>
              <a:rPr lang="ko-KR" altLang="en-US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 아파트 내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/</a:t>
            </a:r>
            <a:r>
              <a:rPr lang="ko-KR" altLang="en-US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외곽의 환경을 실시간으로 모니터링 할 수 있는 </a:t>
            </a:r>
            <a:r>
              <a:rPr lang="ko-KR" altLang="en-US" sz="1300" b="1" kern="0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첨단 고화질 유</a:t>
            </a:r>
            <a:r>
              <a:rPr lang="en-US" altLang="ko-KR" sz="1300" b="1" kern="0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/</a:t>
            </a:r>
            <a:r>
              <a:rPr lang="ko-KR" altLang="en-US" sz="1300" b="1" kern="0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무선 보안 시스템으로  </a:t>
            </a:r>
            <a:r>
              <a:rPr lang="ko-KR" altLang="en-US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만일의 사태를 미연에 방지할 수 있는 안전한 주민생활의 환경을 실현하고자 합니다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.</a:t>
            </a:r>
            <a:endParaRPr lang="ko-KR" altLang="en-US" sz="130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xmlns="" id="{454EB4E2-8304-40FC-8977-81B959E4E1CC}"/>
              </a:ext>
            </a:extLst>
          </p:cNvPr>
          <p:cNvGrpSpPr/>
          <p:nvPr/>
        </p:nvGrpSpPr>
        <p:grpSpPr>
          <a:xfrm>
            <a:off x="257681" y="2271644"/>
            <a:ext cx="8552971" cy="4202663"/>
            <a:chOff x="478971" y="1571612"/>
            <a:chExt cx="8948058" cy="5056310"/>
          </a:xfrm>
        </p:grpSpPr>
        <p:pic>
          <p:nvPicPr>
            <p:cNvPr id="6" name="Picture 26" descr="5">
              <a:extLst>
                <a:ext uri="{FF2B5EF4-FFF2-40B4-BE49-F238E27FC236}">
                  <a16:creationId xmlns:a16="http://schemas.microsoft.com/office/drawing/2014/main" xmlns="" id="{B43D4120-9538-471E-AD81-4E4B434DBD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68986" y="2314790"/>
              <a:ext cx="3188946" cy="439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2" descr="4">
              <a:extLst>
                <a:ext uri="{FF2B5EF4-FFF2-40B4-BE49-F238E27FC236}">
                  <a16:creationId xmlns:a16="http://schemas.microsoft.com/office/drawing/2014/main" xmlns="" id="{93A969AC-7994-475B-854F-FA30077C59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57832" y="2255511"/>
              <a:ext cx="7995696" cy="3097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" name="Group 247">
              <a:extLst>
                <a:ext uri="{FF2B5EF4-FFF2-40B4-BE49-F238E27FC236}">
                  <a16:creationId xmlns:a16="http://schemas.microsoft.com/office/drawing/2014/main" xmlns="" id="{678FA942-D77A-4D43-BCF4-F99E0E5BCD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30711" y="1571612"/>
              <a:ext cx="3482778" cy="737580"/>
              <a:chOff x="894" y="2166"/>
              <a:chExt cx="2501" cy="1012"/>
            </a:xfrm>
          </p:grpSpPr>
          <p:sp>
            <p:nvSpPr>
              <p:cNvPr id="61" name="Arc 248">
                <a:extLst>
                  <a:ext uri="{FF2B5EF4-FFF2-40B4-BE49-F238E27FC236}">
                    <a16:creationId xmlns:a16="http://schemas.microsoft.com/office/drawing/2014/main" xmlns="" id="{F790AC6F-71DC-4366-B11B-A50FC8BD4AC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894" y="2166"/>
                <a:ext cx="2495" cy="988"/>
              </a:xfrm>
              <a:custGeom>
                <a:avLst/>
                <a:gdLst>
                  <a:gd name="T0" fmla="*/ 0 w 43200"/>
                  <a:gd name="T1" fmla="*/ 0 h 21884"/>
                  <a:gd name="T2" fmla="*/ 0 w 43200"/>
                  <a:gd name="T3" fmla="*/ 0 h 21884"/>
                  <a:gd name="T4" fmla="*/ 0 w 43200"/>
                  <a:gd name="T5" fmla="*/ 0 h 21884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1884"/>
                  <a:gd name="T11" fmla="*/ 43200 w 43200"/>
                  <a:gd name="T12" fmla="*/ 21884 h 218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1884" fill="none" extrusionOk="0">
                    <a:moveTo>
                      <a:pt x="43198" y="-1"/>
                    </a:moveTo>
                    <a:cubicBezTo>
                      <a:pt x="43199" y="94"/>
                      <a:pt x="43200" y="189"/>
                      <a:pt x="43200" y="284"/>
                    </a:cubicBezTo>
                    <a:cubicBezTo>
                      <a:pt x="43200" y="12213"/>
                      <a:pt x="33529" y="21884"/>
                      <a:pt x="21600" y="21884"/>
                    </a:cubicBezTo>
                    <a:cubicBezTo>
                      <a:pt x="9670" y="21884"/>
                      <a:pt x="0" y="12213"/>
                      <a:pt x="0" y="284"/>
                    </a:cubicBezTo>
                    <a:cubicBezTo>
                      <a:pt x="-1" y="198"/>
                      <a:pt x="0" y="112"/>
                      <a:pt x="1" y="26"/>
                    </a:cubicBezTo>
                  </a:path>
                  <a:path w="43200" h="21884" stroke="0" extrusionOk="0">
                    <a:moveTo>
                      <a:pt x="43198" y="-1"/>
                    </a:moveTo>
                    <a:cubicBezTo>
                      <a:pt x="43199" y="94"/>
                      <a:pt x="43200" y="189"/>
                      <a:pt x="43200" y="284"/>
                    </a:cubicBezTo>
                    <a:cubicBezTo>
                      <a:pt x="43200" y="12213"/>
                      <a:pt x="33529" y="21884"/>
                      <a:pt x="21600" y="21884"/>
                    </a:cubicBezTo>
                    <a:cubicBezTo>
                      <a:pt x="9670" y="21884"/>
                      <a:pt x="0" y="12213"/>
                      <a:pt x="0" y="284"/>
                    </a:cubicBezTo>
                    <a:cubicBezTo>
                      <a:pt x="-1" y="198"/>
                      <a:pt x="0" y="112"/>
                      <a:pt x="1" y="26"/>
                    </a:cubicBezTo>
                    <a:lnTo>
                      <a:pt x="21600" y="28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ACDE86"/>
                  </a:gs>
                  <a:gs pos="100000">
                    <a:srgbClr val="F0F9E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dirty="0"/>
              </a:p>
            </p:txBody>
          </p:sp>
          <p:sp>
            <p:nvSpPr>
              <p:cNvPr id="62" name="Arc 249">
                <a:extLst>
                  <a:ext uri="{FF2B5EF4-FFF2-40B4-BE49-F238E27FC236}">
                    <a16:creationId xmlns:a16="http://schemas.microsoft.com/office/drawing/2014/main" xmlns="" id="{9CBA2370-F221-4193-AAD0-6D4DCF51DD7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900" y="2190"/>
                <a:ext cx="2495" cy="988"/>
              </a:xfrm>
              <a:custGeom>
                <a:avLst/>
                <a:gdLst>
                  <a:gd name="T0" fmla="*/ 0 w 43200"/>
                  <a:gd name="T1" fmla="*/ 0 h 21884"/>
                  <a:gd name="T2" fmla="*/ 0 w 43200"/>
                  <a:gd name="T3" fmla="*/ 0 h 21884"/>
                  <a:gd name="T4" fmla="*/ 0 w 43200"/>
                  <a:gd name="T5" fmla="*/ 0 h 21884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1884"/>
                  <a:gd name="T11" fmla="*/ 43200 w 43200"/>
                  <a:gd name="T12" fmla="*/ 21884 h 218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1884" fill="none" extrusionOk="0">
                    <a:moveTo>
                      <a:pt x="43198" y="-1"/>
                    </a:moveTo>
                    <a:cubicBezTo>
                      <a:pt x="43199" y="94"/>
                      <a:pt x="43200" y="189"/>
                      <a:pt x="43200" y="284"/>
                    </a:cubicBezTo>
                    <a:cubicBezTo>
                      <a:pt x="43200" y="12213"/>
                      <a:pt x="33529" y="21884"/>
                      <a:pt x="21600" y="21884"/>
                    </a:cubicBezTo>
                    <a:cubicBezTo>
                      <a:pt x="9670" y="21884"/>
                      <a:pt x="0" y="12213"/>
                      <a:pt x="0" y="284"/>
                    </a:cubicBezTo>
                    <a:cubicBezTo>
                      <a:pt x="-1" y="198"/>
                      <a:pt x="0" y="112"/>
                      <a:pt x="1" y="26"/>
                    </a:cubicBezTo>
                  </a:path>
                  <a:path w="43200" h="21884" stroke="0" extrusionOk="0">
                    <a:moveTo>
                      <a:pt x="43198" y="-1"/>
                    </a:moveTo>
                    <a:cubicBezTo>
                      <a:pt x="43199" y="94"/>
                      <a:pt x="43200" y="189"/>
                      <a:pt x="43200" y="284"/>
                    </a:cubicBezTo>
                    <a:cubicBezTo>
                      <a:pt x="43200" y="12213"/>
                      <a:pt x="33529" y="21884"/>
                      <a:pt x="21600" y="21884"/>
                    </a:cubicBezTo>
                    <a:cubicBezTo>
                      <a:pt x="9670" y="21884"/>
                      <a:pt x="0" y="12213"/>
                      <a:pt x="0" y="284"/>
                    </a:cubicBezTo>
                    <a:cubicBezTo>
                      <a:pt x="-1" y="198"/>
                      <a:pt x="0" y="112"/>
                      <a:pt x="1" y="26"/>
                    </a:cubicBezTo>
                    <a:lnTo>
                      <a:pt x="21600" y="28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DBF4C4">
                      <a:alpha val="89998"/>
                    </a:srgbClr>
                  </a:gs>
                  <a:gs pos="100000">
                    <a:srgbClr val="F9FDF4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dirty="0"/>
              </a:p>
            </p:txBody>
          </p:sp>
        </p:grpSp>
        <p:sp>
          <p:nvSpPr>
            <p:cNvPr id="9" name="Text Box 251">
              <a:extLst>
                <a:ext uri="{FF2B5EF4-FFF2-40B4-BE49-F238E27FC236}">
                  <a16:creationId xmlns:a16="http://schemas.microsoft.com/office/drawing/2014/main" xmlns="" id="{974DE904-D315-4BBB-9881-8974100B65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8129" y="1721448"/>
              <a:ext cx="2528687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algn="ctr" latinLnBrk="0">
                <a:spcBef>
                  <a:spcPct val="50000"/>
                </a:spcBef>
              </a:pPr>
              <a:endParaRPr kumimoji="0" lang="ko-KR" altLang="en-US" sz="2000" dirty="0">
                <a:solidFill>
                  <a:srgbClr val="C83000"/>
                </a:solidFill>
                <a:latin typeface="휴먼둥근헤드라인" pitchFamily="18" charset="-127"/>
                <a:ea typeface="휴먼둥근헤드라인" pitchFamily="18" charset="-127"/>
                <a:cs typeface="Arial" pitchFamily="34" charset="0"/>
              </a:endParaRPr>
            </a:p>
          </p:txBody>
        </p:sp>
        <p:grpSp>
          <p:nvGrpSpPr>
            <p:cNvPr id="10" name="Group 233">
              <a:extLst>
                <a:ext uri="{FF2B5EF4-FFF2-40B4-BE49-F238E27FC236}">
                  <a16:creationId xmlns:a16="http://schemas.microsoft.com/office/drawing/2014/main" xmlns="" id="{96CA3D42-00F8-4318-9165-51E2DE0EC3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79081" y="4492220"/>
              <a:ext cx="2647948" cy="2135702"/>
              <a:chOff x="73" y="1709"/>
              <a:chExt cx="1826" cy="2590"/>
            </a:xfrm>
          </p:grpSpPr>
          <p:pic>
            <p:nvPicPr>
              <p:cNvPr id="57" name="Picture 234" descr="44">
                <a:extLst>
                  <a:ext uri="{FF2B5EF4-FFF2-40B4-BE49-F238E27FC236}">
                    <a16:creationId xmlns:a16="http://schemas.microsoft.com/office/drawing/2014/main" xmlns="" id="{35D60647-4D11-4C62-982F-BA59017D84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73" y="1709"/>
                <a:ext cx="1826" cy="25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8" name="AutoShape 235">
                <a:extLst>
                  <a:ext uri="{FF2B5EF4-FFF2-40B4-BE49-F238E27FC236}">
                    <a16:creationId xmlns:a16="http://schemas.microsoft.com/office/drawing/2014/main" xmlns="" id="{3682F844-CD37-4FBB-B211-5BB81A6DE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" y="1790"/>
                <a:ext cx="1627" cy="2372"/>
              </a:xfrm>
              <a:prstGeom prst="roundRect">
                <a:avLst>
                  <a:gd name="adj" fmla="val 6301"/>
                </a:avLst>
              </a:prstGeom>
              <a:gradFill rotWithShape="1">
                <a:gsLst>
                  <a:gs pos="0">
                    <a:srgbClr val="DFDFDF"/>
                  </a:gs>
                  <a:gs pos="50000">
                    <a:schemeClr val="bg1"/>
                  </a:gs>
                  <a:gs pos="100000">
                    <a:srgbClr val="DFDFDF"/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ko-KR" dirty="0">
                  <a:latin typeface="HY헤드라인M" pitchFamily="18" charset="-127"/>
                  <a:ea typeface="HY헤드라인M" pitchFamily="18" charset="-127"/>
                  <a:cs typeface="Arial" pitchFamily="34" charset="0"/>
                </a:endParaRPr>
              </a:p>
            </p:txBody>
          </p:sp>
          <p:sp>
            <p:nvSpPr>
              <p:cNvPr id="59" name="AutoShape 236">
                <a:extLst>
                  <a:ext uri="{FF2B5EF4-FFF2-40B4-BE49-F238E27FC236}">
                    <a16:creationId xmlns:a16="http://schemas.microsoft.com/office/drawing/2014/main" xmlns="" id="{780E36F9-7727-4088-8345-336ED054FD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" y="1823"/>
                <a:ext cx="1592" cy="2305"/>
              </a:xfrm>
              <a:prstGeom prst="roundRect">
                <a:avLst>
                  <a:gd name="adj" fmla="val 5634"/>
                </a:avLst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dirty="0"/>
              </a:p>
            </p:txBody>
          </p:sp>
          <p:sp>
            <p:nvSpPr>
              <p:cNvPr id="60" name="AutoShape 237">
                <a:extLst>
                  <a:ext uri="{FF2B5EF4-FFF2-40B4-BE49-F238E27FC236}">
                    <a16:creationId xmlns:a16="http://schemas.microsoft.com/office/drawing/2014/main" xmlns="" id="{82FABD4F-20F2-4168-80C7-805FD951C0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228" y="4027"/>
                <a:ext cx="1492" cy="7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alpha val="73000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</p:grpSp>
        <p:grpSp>
          <p:nvGrpSpPr>
            <p:cNvPr id="11" name="Group 233">
              <a:extLst>
                <a:ext uri="{FF2B5EF4-FFF2-40B4-BE49-F238E27FC236}">
                  <a16:creationId xmlns:a16="http://schemas.microsoft.com/office/drawing/2014/main" xmlns="" id="{0CBF65A3-011B-4594-AD88-E79F30CDCF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90137" y="4488941"/>
              <a:ext cx="2647948" cy="2135702"/>
              <a:chOff x="73" y="1709"/>
              <a:chExt cx="1826" cy="2590"/>
            </a:xfrm>
          </p:grpSpPr>
          <p:pic>
            <p:nvPicPr>
              <p:cNvPr id="53" name="Picture 234" descr="44">
                <a:extLst>
                  <a:ext uri="{FF2B5EF4-FFF2-40B4-BE49-F238E27FC236}">
                    <a16:creationId xmlns:a16="http://schemas.microsoft.com/office/drawing/2014/main" xmlns="" id="{BEF28573-A57A-4B9B-B1E6-51133393F5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73" y="1709"/>
                <a:ext cx="1826" cy="25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4" name="AutoShape 235">
                <a:extLst>
                  <a:ext uri="{FF2B5EF4-FFF2-40B4-BE49-F238E27FC236}">
                    <a16:creationId xmlns:a16="http://schemas.microsoft.com/office/drawing/2014/main" xmlns="" id="{99DFA8DF-83DF-45FA-97D8-EED0E542F8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" y="1790"/>
                <a:ext cx="1627" cy="2372"/>
              </a:xfrm>
              <a:prstGeom prst="roundRect">
                <a:avLst>
                  <a:gd name="adj" fmla="val 6301"/>
                </a:avLst>
              </a:prstGeom>
              <a:gradFill rotWithShape="1">
                <a:gsLst>
                  <a:gs pos="0">
                    <a:srgbClr val="DFDFDF"/>
                  </a:gs>
                  <a:gs pos="50000">
                    <a:schemeClr val="bg1"/>
                  </a:gs>
                  <a:gs pos="100000">
                    <a:srgbClr val="DFDFDF"/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ko-KR" dirty="0">
                  <a:latin typeface="HY헤드라인M" pitchFamily="18" charset="-127"/>
                  <a:ea typeface="HY헤드라인M" pitchFamily="18" charset="-127"/>
                  <a:cs typeface="Arial" pitchFamily="34" charset="0"/>
                </a:endParaRPr>
              </a:p>
            </p:txBody>
          </p:sp>
          <p:sp>
            <p:nvSpPr>
              <p:cNvPr id="55" name="AutoShape 236">
                <a:extLst>
                  <a:ext uri="{FF2B5EF4-FFF2-40B4-BE49-F238E27FC236}">
                    <a16:creationId xmlns:a16="http://schemas.microsoft.com/office/drawing/2014/main" xmlns="" id="{D369F6DB-0EB8-48D2-BE10-E569045AB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" y="1823"/>
                <a:ext cx="1592" cy="2305"/>
              </a:xfrm>
              <a:prstGeom prst="roundRect">
                <a:avLst>
                  <a:gd name="adj" fmla="val 5634"/>
                </a:avLst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dirty="0"/>
              </a:p>
            </p:txBody>
          </p:sp>
          <p:sp>
            <p:nvSpPr>
              <p:cNvPr id="56" name="AutoShape 237">
                <a:extLst>
                  <a:ext uri="{FF2B5EF4-FFF2-40B4-BE49-F238E27FC236}">
                    <a16:creationId xmlns:a16="http://schemas.microsoft.com/office/drawing/2014/main" xmlns="" id="{2C79B529-21A4-4F07-9431-ED01DCB9F8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228" y="4026"/>
                <a:ext cx="1492" cy="7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alpha val="73000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</p:grpSp>
        <p:grpSp>
          <p:nvGrpSpPr>
            <p:cNvPr id="12" name="Group 233">
              <a:extLst>
                <a:ext uri="{FF2B5EF4-FFF2-40B4-BE49-F238E27FC236}">
                  <a16:creationId xmlns:a16="http://schemas.microsoft.com/office/drawing/2014/main" xmlns="" id="{E2CD4270-32A2-4726-AB22-A0BF03847C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971" y="4492220"/>
              <a:ext cx="2647948" cy="2135702"/>
              <a:chOff x="73" y="1709"/>
              <a:chExt cx="1826" cy="2590"/>
            </a:xfrm>
          </p:grpSpPr>
          <p:pic>
            <p:nvPicPr>
              <p:cNvPr id="49" name="Picture 234" descr="44">
                <a:extLst>
                  <a:ext uri="{FF2B5EF4-FFF2-40B4-BE49-F238E27FC236}">
                    <a16:creationId xmlns:a16="http://schemas.microsoft.com/office/drawing/2014/main" xmlns="" id="{B0D6CDE7-694A-4104-AACA-BC0156761B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73" y="1709"/>
                <a:ext cx="1826" cy="25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0" name="AutoShape 235">
                <a:extLst>
                  <a:ext uri="{FF2B5EF4-FFF2-40B4-BE49-F238E27FC236}">
                    <a16:creationId xmlns:a16="http://schemas.microsoft.com/office/drawing/2014/main" xmlns="" id="{A7B922A2-1E54-4A43-BC16-ACC5AA5E95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" y="1790"/>
                <a:ext cx="1627" cy="2423"/>
              </a:xfrm>
              <a:prstGeom prst="roundRect">
                <a:avLst>
                  <a:gd name="adj" fmla="val 6301"/>
                </a:avLst>
              </a:prstGeom>
              <a:gradFill rotWithShape="1">
                <a:gsLst>
                  <a:gs pos="0">
                    <a:srgbClr val="DFDFDF"/>
                  </a:gs>
                  <a:gs pos="50000">
                    <a:schemeClr val="bg1"/>
                  </a:gs>
                  <a:gs pos="100000">
                    <a:srgbClr val="DFDFDF"/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ko-KR" dirty="0">
                  <a:latin typeface="HY헤드라인M" pitchFamily="18" charset="-127"/>
                  <a:ea typeface="HY헤드라인M" pitchFamily="18" charset="-127"/>
                  <a:cs typeface="Arial" pitchFamily="34" charset="0"/>
                </a:endParaRPr>
              </a:p>
            </p:txBody>
          </p:sp>
          <p:sp>
            <p:nvSpPr>
              <p:cNvPr id="51" name="AutoShape 236">
                <a:extLst>
                  <a:ext uri="{FF2B5EF4-FFF2-40B4-BE49-F238E27FC236}">
                    <a16:creationId xmlns:a16="http://schemas.microsoft.com/office/drawing/2014/main" xmlns="" id="{3D73F045-EDCD-46B0-A029-F506801566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" y="1823"/>
                <a:ext cx="1592" cy="2305"/>
              </a:xfrm>
              <a:prstGeom prst="roundRect">
                <a:avLst>
                  <a:gd name="adj" fmla="val 5634"/>
                </a:avLst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dirty="0"/>
              </a:p>
            </p:txBody>
          </p:sp>
          <p:sp>
            <p:nvSpPr>
              <p:cNvPr id="52" name="AutoShape 237">
                <a:extLst>
                  <a:ext uri="{FF2B5EF4-FFF2-40B4-BE49-F238E27FC236}">
                    <a16:creationId xmlns:a16="http://schemas.microsoft.com/office/drawing/2014/main" xmlns="" id="{E58E4210-EBD4-45D7-A627-049E0B1C59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228" y="4027"/>
                <a:ext cx="1492" cy="7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alpha val="73000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</p:grpSp>
        <p:pic>
          <p:nvPicPr>
            <p:cNvPr id="13" name="Picture 318">
              <a:extLst>
                <a:ext uri="{FF2B5EF4-FFF2-40B4-BE49-F238E27FC236}">
                  <a16:creationId xmlns:a16="http://schemas.microsoft.com/office/drawing/2014/main" xmlns="" id="{99725DC4-D124-46D2-9596-5E38DF1EAB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807706" y="6352561"/>
              <a:ext cx="41482" cy="360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AutoShape 327">
              <a:extLst>
                <a:ext uri="{FF2B5EF4-FFF2-40B4-BE49-F238E27FC236}">
                  <a16:creationId xmlns:a16="http://schemas.microsoft.com/office/drawing/2014/main" xmlns="" id="{CAB06553-E8D7-4BC2-A805-DEF854E0CE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206" y="4658174"/>
              <a:ext cx="2234854" cy="452382"/>
            </a:xfrm>
            <a:prstGeom prst="roundRect">
              <a:avLst>
                <a:gd name="adj" fmla="val 7477"/>
              </a:avLst>
            </a:prstGeom>
            <a:solidFill>
              <a:srgbClr val="BDD3DB">
                <a:alpha val="49019"/>
              </a:srgbClr>
            </a:solidFill>
            <a:ln w="349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15" name="AutoShape 301">
              <a:extLst>
                <a:ext uri="{FF2B5EF4-FFF2-40B4-BE49-F238E27FC236}">
                  <a16:creationId xmlns:a16="http://schemas.microsoft.com/office/drawing/2014/main" xmlns="" id="{0A9C8BCA-776F-47DA-AE00-405180314A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4462" y="4562496"/>
              <a:ext cx="2200286" cy="243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7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16" name="AutoShape 327">
              <a:extLst>
                <a:ext uri="{FF2B5EF4-FFF2-40B4-BE49-F238E27FC236}">
                  <a16:creationId xmlns:a16="http://schemas.microsoft.com/office/drawing/2014/main" xmlns="" id="{402FA81A-A344-42CC-8AE8-9CA46D81A4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4512" y="4600760"/>
              <a:ext cx="2234854" cy="452382"/>
            </a:xfrm>
            <a:prstGeom prst="roundRect">
              <a:avLst>
                <a:gd name="adj" fmla="val 7477"/>
              </a:avLst>
            </a:prstGeom>
            <a:solidFill>
              <a:srgbClr val="BDD3DB">
                <a:alpha val="49019"/>
              </a:srgbClr>
            </a:solidFill>
            <a:ln w="349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17" name="Text Box 328">
              <a:extLst>
                <a:ext uri="{FF2B5EF4-FFF2-40B4-BE49-F238E27FC236}">
                  <a16:creationId xmlns:a16="http://schemas.microsoft.com/office/drawing/2014/main" xmlns="" id="{F56923B7-48DC-4912-A07D-F7539C17F7E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932030" y="4642676"/>
              <a:ext cx="1949664" cy="3147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지상 및 지하주차장</a:t>
              </a:r>
              <a:endParaRPr kumimoji="0" lang="en-US" altLang="ko-KR" sz="11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8" name="그룹 102">
              <a:extLst>
                <a:ext uri="{FF2B5EF4-FFF2-40B4-BE49-F238E27FC236}">
                  <a16:creationId xmlns:a16="http://schemas.microsoft.com/office/drawing/2014/main" xmlns="" id="{612B70E3-AF8F-4609-B849-AB9C619E79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6920" y="5336355"/>
              <a:ext cx="392352" cy="258973"/>
              <a:chOff x="3309926" y="4395788"/>
              <a:chExt cx="359932" cy="250190"/>
            </a:xfrm>
          </p:grpSpPr>
          <p:pic>
            <p:nvPicPr>
              <p:cNvPr id="47" name="Picture 305" descr="6">
                <a:extLst>
                  <a:ext uri="{FF2B5EF4-FFF2-40B4-BE49-F238E27FC236}">
                    <a16:creationId xmlns:a16="http://schemas.microsoft.com/office/drawing/2014/main" xmlns="" id="{1384BB4D-2873-4627-804B-FE8DDCC77D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r="4166" b="14563"/>
              <a:stretch>
                <a:fillRect/>
              </a:stretch>
            </p:blipFill>
            <p:spPr bwMode="auto">
              <a:xfrm>
                <a:off x="3309926" y="4395788"/>
                <a:ext cx="359932" cy="914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" name="Picture 309" descr="6">
                <a:extLst>
                  <a:ext uri="{FF2B5EF4-FFF2-40B4-BE49-F238E27FC236}">
                    <a16:creationId xmlns:a16="http://schemas.microsoft.com/office/drawing/2014/main" xmlns="" id="{8246A156-5591-4E79-8F15-B0FB81477B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r="4166" b="14563"/>
              <a:stretch>
                <a:fillRect/>
              </a:stretch>
            </p:blipFill>
            <p:spPr bwMode="auto">
              <a:xfrm>
                <a:off x="3309926" y="4554538"/>
                <a:ext cx="359932" cy="914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" name="그룹 101">
              <a:extLst>
                <a:ext uri="{FF2B5EF4-FFF2-40B4-BE49-F238E27FC236}">
                  <a16:creationId xmlns:a16="http://schemas.microsoft.com/office/drawing/2014/main" xmlns="" id="{4EB2D801-CAFA-4637-AC48-2B2EE058CE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38085" y="5262598"/>
              <a:ext cx="392352" cy="258973"/>
              <a:chOff x="6167446" y="4429132"/>
              <a:chExt cx="359932" cy="250190"/>
            </a:xfrm>
          </p:grpSpPr>
          <p:pic>
            <p:nvPicPr>
              <p:cNvPr id="45" name="Picture 305" descr="6">
                <a:extLst>
                  <a:ext uri="{FF2B5EF4-FFF2-40B4-BE49-F238E27FC236}">
                    <a16:creationId xmlns:a16="http://schemas.microsoft.com/office/drawing/2014/main" xmlns="" id="{90414E28-738E-4302-8E20-86BE475C46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r="4166" b="14563"/>
              <a:stretch>
                <a:fillRect/>
              </a:stretch>
            </p:blipFill>
            <p:spPr bwMode="auto">
              <a:xfrm>
                <a:off x="6167446" y="4429132"/>
                <a:ext cx="359932" cy="914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" name="Picture 309" descr="6">
                <a:extLst>
                  <a:ext uri="{FF2B5EF4-FFF2-40B4-BE49-F238E27FC236}">
                    <a16:creationId xmlns:a16="http://schemas.microsoft.com/office/drawing/2014/main" xmlns="" id="{F825DCF5-DBAF-4F71-BEA6-0615FF084B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r="4166" b="14563"/>
              <a:stretch>
                <a:fillRect/>
              </a:stretch>
            </p:blipFill>
            <p:spPr bwMode="auto">
              <a:xfrm>
                <a:off x="6167446" y="4587882"/>
                <a:ext cx="359932" cy="914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0" name="AutoShape 327">
              <a:extLst>
                <a:ext uri="{FF2B5EF4-FFF2-40B4-BE49-F238E27FC236}">
                  <a16:creationId xmlns:a16="http://schemas.microsoft.com/office/drawing/2014/main" xmlns="" id="{A5B39E36-2E31-49E7-B534-695D284D4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5876" y="4636457"/>
              <a:ext cx="2234854" cy="452382"/>
            </a:xfrm>
            <a:prstGeom prst="roundRect">
              <a:avLst>
                <a:gd name="adj" fmla="val 7477"/>
              </a:avLst>
            </a:prstGeom>
            <a:solidFill>
              <a:srgbClr val="BDD3DB">
                <a:alpha val="49019"/>
              </a:srgbClr>
            </a:solidFill>
            <a:ln w="349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21" name="AutoShape 333">
              <a:extLst>
                <a:ext uri="{FF2B5EF4-FFF2-40B4-BE49-F238E27FC236}">
                  <a16:creationId xmlns:a16="http://schemas.microsoft.com/office/drawing/2014/main" xmlns="" id="{3EAE6983-48BF-46E4-B054-578999108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8096" y="4569462"/>
              <a:ext cx="2274608" cy="69661"/>
            </a:xfrm>
            <a:prstGeom prst="roundRect">
              <a:avLst>
                <a:gd name="adj" fmla="val 30088"/>
              </a:avLst>
            </a:prstGeom>
            <a:gradFill rotWithShape="1">
              <a:gsLst>
                <a:gs pos="0">
                  <a:schemeClr val="folHlink">
                    <a:gamma/>
                    <a:shade val="57647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ko-KR" dirty="0">
                <a:latin typeface="HY헤드라인M" pitchFamily="18" charset="-127"/>
                <a:ea typeface="HY헤드라인M" pitchFamily="18" charset="-127"/>
                <a:cs typeface="Arial" pitchFamily="34" charset="0"/>
              </a:endParaRPr>
            </a:p>
          </p:txBody>
        </p:sp>
        <p:sp>
          <p:nvSpPr>
            <p:cNvPr id="22" name="AutoShape 301">
              <a:extLst>
                <a:ext uri="{FF2B5EF4-FFF2-40B4-BE49-F238E27FC236}">
                  <a16:creationId xmlns:a16="http://schemas.microsoft.com/office/drawing/2014/main" xmlns="" id="{1C373545-D429-43C2-B263-9091FFD1E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0565" y="4565977"/>
              <a:ext cx="2304450" cy="5015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7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23" name="AutoShape 239">
              <a:extLst>
                <a:ext uri="{FF2B5EF4-FFF2-40B4-BE49-F238E27FC236}">
                  <a16:creationId xmlns:a16="http://schemas.microsoft.com/office/drawing/2014/main" xmlns="" id="{EDC16DBC-C5E6-45A7-96C6-FA535DD9E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6682" y="4565977"/>
              <a:ext cx="2323923" cy="50154"/>
            </a:xfrm>
            <a:prstGeom prst="roundRect">
              <a:avLst>
                <a:gd name="adj" fmla="val 30088"/>
              </a:avLst>
            </a:prstGeom>
            <a:gradFill rotWithShape="1">
              <a:gsLst>
                <a:gs pos="0">
                  <a:srgbClr val="935800"/>
                </a:gs>
                <a:gs pos="100000">
                  <a:srgbClr val="FF9900"/>
                </a:gs>
              </a:gsLst>
              <a:lin ang="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ko-KR" dirty="0">
                <a:latin typeface="HY헤드라인M" pitchFamily="18" charset="-127"/>
                <a:ea typeface="HY헤드라인M" pitchFamily="18" charset="-127"/>
                <a:cs typeface="Arial" pitchFamily="34" charset="0"/>
              </a:endParaRPr>
            </a:p>
          </p:txBody>
        </p:sp>
        <p:grpSp>
          <p:nvGrpSpPr>
            <p:cNvPr id="24" name="Group 299">
              <a:extLst>
                <a:ext uri="{FF2B5EF4-FFF2-40B4-BE49-F238E27FC236}">
                  <a16:creationId xmlns:a16="http://schemas.microsoft.com/office/drawing/2014/main" xmlns="" id="{0ABC5F0C-108F-417F-A03A-03683D80BF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4529" y="4572533"/>
              <a:ext cx="2352386" cy="63924"/>
              <a:chOff x="246" y="1709"/>
              <a:chExt cx="1649" cy="116"/>
            </a:xfrm>
          </p:grpSpPr>
          <p:sp>
            <p:nvSpPr>
              <p:cNvPr id="43" name="AutoShape 300">
                <a:extLst>
                  <a:ext uri="{FF2B5EF4-FFF2-40B4-BE49-F238E27FC236}">
                    <a16:creationId xmlns:a16="http://schemas.microsoft.com/office/drawing/2014/main" xmlns="" id="{F4B3E16C-FB58-4190-B817-E9D4C74F65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" y="1709"/>
                <a:ext cx="1649" cy="116"/>
              </a:xfrm>
              <a:prstGeom prst="roundRect">
                <a:avLst>
                  <a:gd name="adj" fmla="val 30088"/>
                </a:avLst>
              </a:prstGeom>
              <a:gradFill rotWithShape="1">
                <a:gsLst>
                  <a:gs pos="0">
                    <a:srgbClr val="105C87"/>
                  </a:gs>
                  <a:gs pos="100000">
                    <a:srgbClr val="1CA0EA"/>
                  </a:gs>
                </a:gsLst>
                <a:lin ang="0" scaled="1"/>
              </a:gradFill>
              <a:ln w="57150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ko-KR" dirty="0">
                  <a:latin typeface="HY헤드라인M" pitchFamily="18" charset="-127"/>
                  <a:ea typeface="HY헤드라인M" pitchFamily="18" charset="-127"/>
                  <a:cs typeface="Arial" pitchFamily="34" charset="0"/>
                </a:endParaRPr>
              </a:p>
            </p:txBody>
          </p:sp>
          <p:sp>
            <p:nvSpPr>
              <p:cNvPr id="44" name="AutoShape 301">
                <a:extLst>
                  <a:ext uri="{FF2B5EF4-FFF2-40B4-BE49-F238E27FC236}">
                    <a16:creationId xmlns:a16="http://schemas.microsoft.com/office/drawing/2014/main" xmlns="" id="{0D4B8066-D8E6-4380-B8AF-7EB6627310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" y="1719"/>
                <a:ext cx="1542" cy="4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alpha val="73000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</p:grpSp>
        <p:grpSp>
          <p:nvGrpSpPr>
            <p:cNvPr id="25" name="그룹 107">
              <a:extLst>
                <a:ext uri="{FF2B5EF4-FFF2-40B4-BE49-F238E27FC236}">
                  <a16:creationId xmlns:a16="http://schemas.microsoft.com/office/drawing/2014/main" xmlns="" id="{244A6E42-76B0-4FF1-B50A-09635E242A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2431" y="4046394"/>
              <a:ext cx="8604102" cy="447465"/>
              <a:chOff x="1009684" y="4071942"/>
              <a:chExt cx="7902586" cy="361145"/>
            </a:xfrm>
          </p:grpSpPr>
          <p:sp>
            <p:nvSpPr>
              <p:cNvPr id="33" name="AutoShape 271">
                <a:extLst>
                  <a:ext uri="{FF2B5EF4-FFF2-40B4-BE49-F238E27FC236}">
                    <a16:creationId xmlns:a16="http://schemas.microsoft.com/office/drawing/2014/main" xmlns="" id="{B1117B86-C86B-48DC-8846-C17AC9F1D8C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09684" y="4071942"/>
                <a:ext cx="2184400" cy="360363"/>
              </a:xfrm>
              <a:prstGeom prst="roundRect">
                <a:avLst>
                  <a:gd name="adj" fmla="val 11921"/>
                </a:avLst>
              </a:prstGeom>
              <a:solidFill>
                <a:srgbClr val="00B0F0"/>
              </a:solidFill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ko-KR" altLang="en-US" sz="1400" dirty="0">
                    <a:latin typeface="HY견고딕" pitchFamily="18" charset="-127"/>
                    <a:ea typeface="HY견고딕" pitchFamily="18" charset="-127"/>
                  </a:rPr>
                  <a:t> 입</a:t>
                </a:r>
                <a:r>
                  <a:rPr lang="en-US" altLang="ko-KR" sz="1400" dirty="0">
                    <a:latin typeface="HY견고딕" pitchFamily="18" charset="-127"/>
                    <a:ea typeface="HY견고딕" pitchFamily="18" charset="-127"/>
                  </a:rPr>
                  <a:t>/</a:t>
                </a:r>
                <a:r>
                  <a:rPr lang="ko-KR" altLang="en-US" sz="1400" dirty="0">
                    <a:latin typeface="HY견고딕" pitchFamily="18" charset="-127"/>
                    <a:ea typeface="HY견고딕" pitchFamily="18" charset="-127"/>
                  </a:rPr>
                  <a:t>출입자 감시</a:t>
                </a:r>
              </a:p>
            </p:txBody>
          </p:sp>
          <p:sp>
            <p:nvSpPr>
              <p:cNvPr id="34" name="Freeform 272">
                <a:extLst>
                  <a:ext uri="{FF2B5EF4-FFF2-40B4-BE49-F238E27FC236}">
                    <a16:creationId xmlns:a16="http://schemas.microsoft.com/office/drawing/2014/main" xmlns="" id="{B2CD515F-EECB-4F2B-814A-7511129048EB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023910" y="4106074"/>
                <a:ext cx="1212850" cy="180182"/>
              </a:xfrm>
              <a:custGeom>
                <a:avLst/>
                <a:gdLst>
                  <a:gd name="T0" fmla="*/ 2147483647 w 596"/>
                  <a:gd name="T1" fmla="*/ 0 h 598"/>
                  <a:gd name="T2" fmla="*/ 0 w 596"/>
                  <a:gd name="T3" fmla="*/ 2147483647 h 598"/>
                  <a:gd name="T4" fmla="*/ 0 w 596"/>
                  <a:gd name="T5" fmla="*/ 2147483647 h 598"/>
                  <a:gd name="T6" fmla="*/ 2147483647 w 596"/>
                  <a:gd name="T7" fmla="*/ 2147483647 h 598"/>
                  <a:gd name="T8" fmla="*/ 2147483647 w 596"/>
                  <a:gd name="T9" fmla="*/ 0 h 598"/>
                  <a:gd name="T10" fmla="*/ 2147483647 w 596"/>
                  <a:gd name="T11" fmla="*/ 0 h 5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6"/>
                  <a:gd name="T19" fmla="*/ 0 h 598"/>
                  <a:gd name="T20" fmla="*/ 596 w 596"/>
                  <a:gd name="T21" fmla="*/ 598 h 59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9CCF3"/>
                  </a:gs>
                  <a:gs pos="100000">
                    <a:srgbClr val="4E96E6">
                      <a:alpha val="0"/>
                    </a:srgbClr>
                  </a:gs>
                </a:gsLst>
                <a:lin ang="270000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dirty="0"/>
              </a:p>
            </p:txBody>
          </p:sp>
          <p:grpSp>
            <p:nvGrpSpPr>
              <p:cNvPr id="35" name="Group 276">
                <a:extLst>
                  <a:ext uri="{FF2B5EF4-FFF2-40B4-BE49-F238E27FC236}">
                    <a16:creationId xmlns:a16="http://schemas.microsoft.com/office/drawing/2014/main" xmlns="" id="{94A44CC5-BB9A-4DEC-B4DA-C9DE520A16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29566" y="4071942"/>
                <a:ext cx="2182813" cy="360363"/>
                <a:chOff x="3202" y="2024"/>
                <a:chExt cx="1270" cy="635"/>
              </a:xfrm>
            </p:grpSpPr>
            <p:sp>
              <p:nvSpPr>
                <p:cNvPr id="41" name="AutoShape 277">
                  <a:extLst>
                    <a:ext uri="{FF2B5EF4-FFF2-40B4-BE49-F238E27FC236}">
                      <a16:creationId xmlns:a16="http://schemas.microsoft.com/office/drawing/2014/main" xmlns="" id="{5AE709A4-3D66-47E2-917F-D51FD81B21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3202" y="2024"/>
                  <a:ext cx="1270" cy="635"/>
                </a:xfrm>
                <a:prstGeom prst="roundRect">
                  <a:avLst>
                    <a:gd name="adj" fmla="val 11921"/>
                  </a:avLst>
                </a:prstGeom>
                <a:solidFill>
                  <a:schemeClr val="accent6">
                    <a:lumMod val="75000"/>
                  </a:schemeClr>
                </a:solidFill>
                <a:ln w="3810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ko-KR" altLang="en-US" sz="1400" dirty="0">
                      <a:latin typeface="HY견고딕" pitchFamily="18" charset="-127"/>
                      <a:ea typeface="HY견고딕" pitchFamily="18" charset="-127"/>
                    </a:rPr>
                    <a:t>차량 접촉사고 감시</a:t>
                  </a:r>
                </a:p>
              </p:txBody>
            </p:sp>
            <p:sp>
              <p:nvSpPr>
                <p:cNvPr id="42" name="Freeform 278">
                  <a:extLst>
                    <a:ext uri="{FF2B5EF4-FFF2-40B4-BE49-F238E27FC236}">
                      <a16:creationId xmlns:a16="http://schemas.microsoft.com/office/drawing/2014/main" xmlns="" id="{67B1FCCE-49C6-4D7F-9B9A-004FAD092F21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3243" y="2069"/>
                  <a:ext cx="633" cy="318"/>
                </a:xfrm>
                <a:custGeom>
                  <a:avLst/>
                  <a:gdLst>
                    <a:gd name="T0" fmla="*/ 242 w 596"/>
                    <a:gd name="T1" fmla="*/ 0 h 598"/>
                    <a:gd name="T2" fmla="*/ 0 w 596"/>
                    <a:gd name="T3" fmla="*/ 1 h 598"/>
                    <a:gd name="T4" fmla="*/ 0 w 596"/>
                    <a:gd name="T5" fmla="*/ 1 h 598"/>
                    <a:gd name="T6" fmla="*/ 331 w 596"/>
                    <a:gd name="T7" fmla="*/ 1 h 598"/>
                    <a:gd name="T8" fmla="*/ 1215 w 596"/>
                    <a:gd name="T9" fmla="*/ 0 h 598"/>
                    <a:gd name="T10" fmla="*/ 242 w 596"/>
                    <a:gd name="T11" fmla="*/ 0 h 59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96"/>
                    <a:gd name="T19" fmla="*/ 0 h 598"/>
                    <a:gd name="T20" fmla="*/ 596 w 596"/>
                    <a:gd name="T21" fmla="*/ 598 h 59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96" h="598">
                      <a:moveTo>
                        <a:pt x="118" y="0"/>
                      </a:moveTo>
                      <a:cubicBezTo>
                        <a:pt x="53" y="0"/>
                        <a:pt x="0" y="53"/>
                        <a:pt x="0" y="118"/>
                      </a:cubicBezTo>
                      <a:lnTo>
                        <a:pt x="0" y="589"/>
                      </a:lnTo>
                      <a:cubicBezTo>
                        <a:pt x="27" y="598"/>
                        <a:pt x="12" y="309"/>
                        <a:pt x="161" y="174"/>
                      </a:cubicBezTo>
                      <a:cubicBezTo>
                        <a:pt x="310" y="39"/>
                        <a:pt x="596" y="29"/>
                        <a:pt x="589" y="0"/>
                      </a:cubicBezTo>
                      <a:lnTo>
                        <a:pt x="118" y="0"/>
                      </a:lnTo>
                      <a:close/>
                    </a:path>
                  </a:pathLst>
                </a:custGeom>
                <a:solidFill>
                  <a:srgbClr val="FFBB57">
                    <a:alpha val="49019"/>
                  </a:srgbClr>
                </a:soli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6" name="Group 340">
                <a:extLst>
                  <a:ext uri="{FF2B5EF4-FFF2-40B4-BE49-F238E27FC236}">
                    <a16:creationId xmlns:a16="http://schemas.microsoft.com/office/drawing/2014/main" xmlns="" id="{B13C88C0-1E35-4D43-A73C-626F669A8E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807245" y="4072233"/>
                <a:ext cx="2105025" cy="360854"/>
                <a:chOff x="4286" y="1525"/>
                <a:chExt cx="1224" cy="635"/>
              </a:xfrm>
            </p:grpSpPr>
            <p:grpSp>
              <p:nvGrpSpPr>
                <p:cNvPr id="37" name="Group 341">
                  <a:extLst>
                    <a:ext uri="{FF2B5EF4-FFF2-40B4-BE49-F238E27FC236}">
                      <a16:creationId xmlns:a16="http://schemas.microsoft.com/office/drawing/2014/main" xmlns="" id="{C6BAB5B7-62B8-4C87-92A9-11119C3A3E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86" y="1525"/>
                  <a:ext cx="1224" cy="635"/>
                  <a:chOff x="-204" y="1888"/>
                  <a:chExt cx="712" cy="272"/>
                </a:xfrm>
              </p:grpSpPr>
              <p:sp>
                <p:nvSpPr>
                  <p:cNvPr id="39" name="AutoShape 342">
                    <a:extLst>
                      <a:ext uri="{FF2B5EF4-FFF2-40B4-BE49-F238E27FC236}">
                        <a16:creationId xmlns:a16="http://schemas.microsoft.com/office/drawing/2014/main" xmlns="" id="{CFB9D3A3-8BA6-44D4-8BC2-38DA6A512A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gray">
                  <a:xfrm>
                    <a:off x="-204" y="1888"/>
                    <a:ext cx="712" cy="272"/>
                  </a:xfrm>
                  <a:prstGeom prst="roundRect">
                    <a:avLst>
                      <a:gd name="adj" fmla="val 11921"/>
                    </a:avLst>
                  </a:prstGeom>
                  <a:solidFill>
                    <a:srgbClr val="00B050"/>
                  </a:solidFill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ko-KR" altLang="en-US" dirty="0">
                      <a:latin typeface="각진제목체" pitchFamily="18" charset="-127"/>
                      <a:ea typeface="각진제목체" pitchFamily="18" charset="-127"/>
                    </a:endParaRPr>
                  </a:p>
                </p:txBody>
              </p:sp>
              <p:sp>
                <p:nvSpPr>
                  <p:cNvPr id="40" name="Freeform 343">
                    <a:extLst>
                      <a:ext uri="{FF2B5EF4-FFF2-40B4-BE49-F238E27FC236}">
                        <a16:creationId xmlns:a16="http://schemas.microsoft.com/office/drawing/2014/main" xmlns="" id="{45496F02-5373-4669-A633-E69A234BE6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-159" y="1916"/>
                    <a:ext cx="355" cy="145"/>
                  </a:xfrm>
                  <a:custGeom>
                    <a:avLst/>
                    <a:gdLst/>
                    <a:ahLst/>
                    <a:cxnLst>
                      <a:cxn ang="0">
                        <a:pos x="118" y="0"/>
                      </a:cxn>
                      <a:cxn ang="0">
                        <a:pos x="0" y="118"/>
                      </a:cxn>
                      <a:cxn ang="0">
                        <a:pos x="0" y="589"/>
                      </a:cxn>
                      <a:cxn ang="0">
                        <a:pos x="161" y="174"/>
                      </a:cxn>
                      <a:cxn ang="0">
                        <a:pos x="589" y="0"/>
                      </a:cxn>
                      <a:cxn ang="0">
                        <a:pos x="118" y="0"/>
                      </a:cxn>
                    </a:cxnLst>
                    <a:rect l="0" t="0" r="r" b="b"/>
                    <a:pathLst>
                      <a:path w="596" h="598">
                        <a:moveTo>
                          <a:pt x="118" y="0"/>
                        </a:moveTo>
                        <a:cubicBezTo>
                          <a:pt x="53" y="0"/>
                          <a:pt x="0" y="53"/>
                          <a:pt x="0" y="118"/>
                        </a:cubicBezTo>
                        <a:lnTo>
                          <a:pt x="0" y="589"/>
                        </a:lnTo>
                        <a:cubicBezTo>
                          <a:pt x="27" y="598"/>
                          <a:pt x="12" y="309"/>
                          <a:pt x="161" y="174"/>
                        </a:cubicBezTo>
                        <a:cubicBezTo>
                          <a:pt x="310" y="39"/>
                          <a:pt x="596" y="29"/>
                          <a:pt x="589" y="0"/>
                        </a:cubicBezTo>
                        <a:lnTo>
                          <a:pt x="118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folHlink">
                          <a:alpha val="0"/>
                        </a:schemeClr>
                      </a:gs>
                      <a:gs pos="100000">
                        <a:schemeClr val="folHlink">
                          <a:gamma/>
                          <a:tint val="42353"/>
                          <a:invGamma/>
                        </a:schemeClr>
                      </a:gs>
                    </a:gsLst>
                    <a:lin ang="2700000" scaled="1"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 dirty="0">
                      <a:latin typeface="각진제목체" pitchFamily="18" charset="-127"/>
                      <a:ea typeface="각진제목체" pitchFamily="18" charset="-127"/>
                    </a:endParaRPr>
                  </a:p>
                </p:txBody>
              </p:sp>
            </p:grpSp>
            <p:sp>
              <p:nvSpPr>
                <p:cNvPr id="38" name="Text Box 345">
                  <a:extLst>
                    <a:ext uri="{FF2B5EF4-FFF2-40B4-BE49-F238E27FC236}">
                      <a16:creationId xmlns:a16="http://schemas.microsoft.com/office/drawing/2014/main" xmlns="" id="{75BD26F2-FEF1-4627-BBBE-106FC4BF7D2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gray">
                <a:xfrm>
                  <a:off x="4450" y="1614"/>
                  <a:ext cx="939" cy="526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ko-KR" altLang="en-US" sz="1400" dirty="0">
                      <a:latin typeface="HY견고딕" pitchFamily="18" charset="-127"/>
                      <a:ea typeface="HY견고딕" pitchFamily="18" charset="-127"/>
                    </a:rPr>
                    <a:t>차량번호추출 감시</a:t>
                  </a:r>
                </a:p>
              </p:txBody>
            </p:sp>
          </p:grpSp>
        </p:grpSp>
        <p:sp>
          <p:nvSpPr>
            <p:cNvPr id="26" name="Text Box 251">
              <a:extLst>
                <a:ext uri="{FF2B5EF4-FFF2-40B4-BE49-F238E27FC236}">
                  <a16:creationId xmlns:a16="http://schemas.microsoft.com/office/drawing/2014/main" xmlns="" id="{D669A05F-C5EA-468A-B83D-26F5890612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2880" y="2380010"/>
              <a:ext cx="2163146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rIns="0" anchor="ctr">
              <a:spAutoFit/>
            </a:bodyPr>
            <a:lstStyle/>
            <a:p>
              <a:pPr algn="ctr" latinLnBrk="0">
                <a:spcBef>
                  <a:spcPct val="50000"/>
                </a:spcBef>
                <a:defRPr/>
              </a:pPr>
              <a:r>
                <a:rPr kumimoji="0" lang="ko-KR" altLang="en-US" sz="1400" dirty="0">
                  <a:solidFill>
                    <a:schemeClr val="accent6">
                      <a:lumMod val="75000"/>
                    </a:schemeClr>
                  </a:solidFill>
                  <a:latin typeface="휴먼둥근헤드라인" pitchFamily="18" charset="-127"/>
                  <a:ea typeface="휴먼둥근헤드라인" pitchFamily="18" charset="-127"/>
                  <a:cs typeface="Arial" pitchFamily="34" charset="0"/>
                </a:rPr>
                <a:t>유</a:t>
              </a:r>
              <a:r>
                <a:rPr kumimoji="0" lang="en-US" altLang="ko-KR" sz="1400" dirty="0">
                  <a:solidFill>
                    <a:schemeClr val="accent6">
                      <a:lumMod val="75000"/>
                    </a:schemeClr>
                  </a:solidFill>
                  <a:latin typeface="휴먼둥근헤드라인" pitchFamily="18" charset="-127"/>
                  <a:ea typeface="휴먼둥근헤드라인" pitchFamily="18" charset="-127"/>
                  <a:cs typeface="Arial" pitchFamily="34" charset="0"/>
                </a:rPr>
                <a:t>/</a:t>
              </a:r>
              <a:r>
                <a:rPr kumimoji="0" lang="ko-KR" altLang="en-US" sz="1400" dirty="0">
                  <a:solidFill>
                    <a:schemeClr val="accent6">
                      <a:lumMod val="75000"/>
                    </a:schemeClr>
                  </a:solidFill>
                  <a:latin typeface="휴먼둥근헤드라인" pitchFamily="18" charset="-127"/>
                  <a:ea typeface="휴먼둥근헤드라인" pitchFamily="18" charset="-127"/>
                  <a:cs typeface="Arial" pitchFamily="34" charset="0"/>
                </a:rPr>
                <a:t>무선 </a:t>
              </a:r>
              <a:r>
                <a:rPr kumimoji="0" lang="en-US" altLang="ko-KR" sz="1400" dirty="0">
                  <a:solidFill>
                    <a:schemeClr val="accent6">
                      <a:lumMod val="75000"/>
                    </a:schemeClr>
                  </a:solidFill>
                  <a:latin typeface="휴먼둥근헤드라인" pitchFamily="18" charset="-127"/>
                  <a:ea typeface="휴먼둥근헤드라인" pitchFamily="18" charset="-127"/>
                  <a:cs typeface="Arial" pitchFamily="34" charset="0"/>
                </a:rPr>
                <a:t>CCTV </a:t>
              </a:r>
              <a:r>
                <a:rPr kumimoji="0" lang="ko-KR" altLang="en-US" sz="1400" dirty="0">
                  <a:solidFill>
                    <a:schemeClr val="accent6">
                      <a:lumMod val="75000"/>
                    </a:schemeClr>
                  </a:solidFill>
                  <a:latin typeface="휴먼둥근헤드라인" pitchFamily="18" charset="-127"/>
                  <a:ea typeface="휴먼둥근헤드라인" pitchFamily="18" charset="-127"/>
                  <a:cs typeface="Arial" pitchFamily="34" charset="0"/>
                </a:rPr>
                <a:t>구축 </a:t>
              </a:r>
            </a:p>
          </p:txBody>
        </p:sp>
        <p:sp>
          <p:nvSpPr>
            <p:cNvPr id="27" name="Rectangle 24">
              <a:extLst>
                <a:ext uri="{FF2B5EF4-FFF2-40B4-BE49-F238E27FC236}">
                  <a16:creationId xmlns:a16="http://schemas.microsoft.com/office/drawing/2014/main" xmlns="" id="{33887AE8-CF65-420F-95A4-38C6ADF6A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113" y="3059819"/>
              <a:ext cx="2147226" cy="351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300" b="1" kern="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출입 차량 감시 </a:t>
              </a:r>
              <a:endParaRPr kumimoji="0" lang="ko-KR" altLang="en-US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8" name="Rectangle 24">
              <a:extLst>
                <a:ext uri="{FF2B5EF4-FFF2-40B4-BE49-F238E27FC236}">
                  <a16:creationId xmlns:a16="http://schemas.microsoft.com/office/drawing/2014/main" xmlns="" id="{547A2618-A83F-4323-B4DC-D7A6AE050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2993" y="3388855"/>
              <a:ext cx="1916823" cy="351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300" b="1" kern="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아파트 내</a:t>
              </a:r>
              <a:r>
                <a:rPr lang="en-US" altLang="ko-KR" sz="1300" b="1" kern="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300" b="1" kern="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외각 감시</a:t>
              </a:r>
              <a:endParaRPr kumimoji="0" lang="ko-KR" altLang="en-US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xmlns="" id="{842576A8-F4D4-4EA4-937D-E2461ACE6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5355" y="3084143"/>
              <a:ext cx="1916823" cy="351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300" b="1" kern="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출입 인적 감시</a:t>
              </a:r>
            </a:p>
          </p:txBody>
        </p:sp>
        <p:sp>
          <p:nvSpPr>
            <p:cNvPr id="30" name="Text Box 251">
              <a:extLst>
                <a:ext uri="{FF2B5EF4-FFF2-40B4-BE49-F238E27FC236}">
                  <a16:creationId xmlns:a16="http://schemas.microsoft.com/office/drawing/2014/main" xmlns="" id="{C2D7BEFF-5186-40E8-B2A2-A852F7ECB7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1915" y="1571612"/>
              <a:ext cx="2764457" cy="7220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algn="ctr" latinLnBrk="0">
                <a:spcBef>
                  <a:spcPts val="600"/>
                </a:spcBef>
              </a:pPr>
              <a:r>
                <a:rPr kumimoji="0" lang="ko-KR" altLang="en-US" sz="1400" dirty="0">
                  <a:ln>
                    <a:solidFill>
                      <a:schemeClr val="accent6">
                        <a:lumMod val="75000"/>
                      </a:schemeClr>
                    </a:solidFill>
                  </a:ln>
                  <a:solidFill>
                    <a:srgbClr val="C00000"/>
                  </a:solidFill>
                  <a:latin typeface="휴먼둥근헤드라인" pitchFamily="18" charset="-127"/>
                  <a:ea typeface="휴먼둥근헤드라인" pitchFamily="18" charset="-127"/>
                  <a:cs typeface="Arial" pitchFamily="34" charset="0"/>
                </a:rPr>
                <a:t>안전한 </a:t>
              </a:r>
              <a:endParaRPr kumimoji="0" lang="en-US" altLang="ko-KR" sz="14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latin typeface="휴먼둥근헤드라인" pitchFamily="18" charset="-127"/>
                <a:ea typeface="휴먼둥근헤드라인" pitchFamily="18" charset="-127"/>
                <a:cs typeface="Arial" pitchFamily="34" charset="0"/>
              </a:endParaRPr>
            </a:p>
            <a:p>
              <a:pPr algn="ctr" latinLnBrk="0">
                <a:spcBef>
                  <a:spcPts val="600"/>
                </a:spcBef>
              </a:pPr>
              <a:r>
                <a:rPr kumimoji="0" lang="ko-KR" altLang="en-US" sz="1400" dirty="0">
                  <a:ln>
                    <a:solidFill>
                      <a:schemeClr val="accent6">
                        <a:lumMod val="75000"/>
                      </a:schemeClr>
                    </a:solidFill>
                  </a:ln>
                  <a:solidFill>
                    <a:srgbClr val="C00000"/>
                  </a:solidFill>
                  <a:latin typeface="휴먼둥근헤드라인" pitchFamily="18" charset="-127"/>
                  <a:ea typeface="휴먼둥근헤드라인" pitchFamily="18" charset="-127"/>
                  <a:cs typeface="Arial" pitchFamily="34" charset="0"/>
                </a:rPr>
                <a:t>아파트 주거환경</a:t>
              </a:r>
            </a:p>
          </p:txBody>
        </p:sp>
        <p:sp>
          <p:nvSpPr>
            <p:cNvPr id="31" name="Text Box 328">
              <a:extLst>
                <a:ext uri="{FF2B5EF4-FFF2-40B4-BE49-F238E27FC236}">
                  <a16:creationId xmlns:a16="http://schemas.microsoft.com/office/drawing/2014/main" xmlns="" id="{5ABD10CA-71BF-4902-8BEF-5D3035BC0B6F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927399" y="4650042"/>
              <a:ext cx="1790700" cy="3147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현관입구 및 비상계단</a:t>
              </a:r>
              <a:endParaRPr kumimoji="0" lang="en-US" altLang="ko-KR" sz="11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" name="Text Box 328">
              <a:extLst>
                <a:ext uri="{FF2B5EF4-FFF2-40B4-BE49-F238E27FC236}">
                  <a16:creationId xmlns:a16="http://schemas.microsoft.com/office/drawing/2014/main" xmlns="" id="{9DEE75D6-0DA1-4649-B8FB-934F14F8F640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7055909" y="4665759"/>
              <a:ext cx="2167399" cy="3147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11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정문 및 출입문</a:t>
              </a:r>
              <a:endParaRPr kumimoji="0" lang="en-US" altLang="ko-KR" sz="11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63" name="슬라이드 번호 개체 틀 66">
            <a:extLst>
              <a:ext uri="{FF2B5EF4-FFF2-40B4-BE49-F238E27FC236}">
                <a16:creationId xmlns:a16="http://schemas.microsoft.com/office/drawing/2014/main" xmlns="" id="{15430B50-594E-476A-9A74-0E4EB2F36763}"/>
              </a:ext>
            </a:extLst>
          </p:cNvPr>
          <p:cNvSpPr txBox="1">
            <a:spLocks/>
          </p:cNvSpPr>
          <p:nvPr/>
        </p:nvSpPr>
        <p:spPr>
          <a:xfrm>
            <a:off x="6796118" y="65316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E15938-DB3E-4AAE-9267-EADC0FC92E0D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pic>
        <p:nvPicPr>
          <p:cNvPr id="64" name="그림 63">
            <a:extLst>
              <a:ext uri="{FF2B5EF4-FFF2-40B4-BE49-F238E27FC236}">
                <a16:creationId xmlns:a16="http://schemas.microsoft.com/office/drawing/2014/main" xmlns="" id="{99219EE7-D791-44B2-93E0-C3BC59F190B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472184" y="5200519"/>
            <a:ext cx="2097274" cy="1136976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xmlns="" id="{48F0E86D-0432-4276-A33B-2F605999FC6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6481901" y="5200147"/>
            <a:ext cx="2188275" cy="1127300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xmlns="" id="{A71063FA-154D-4FDF-9F28-BDB39BE7AF9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914937" y="4664643"/>
            <a:ext cx="1161623" cy="2129843"/>
          </a:xfrm>
          <a:prstGeom prst="rect">
            <a:avLst/>
          </a:prstGeom>
        </p:spPr>
      </p:pic>
      <p:sp>
        <p:nvSpPr>
          <p:cNvPr id="67" name="Rectangle 2">
            <a:extLst>
              <a:ext uri="{FF2B5EF4-FFF2-40B4-BE49-F238E27FC236}">
                <a16:creationId xmlns:a16="http://schemas.microsoft.com/office/drawing/2014/main" xmlns="" id="{552265E8-4BFA-466F-8121-7FD6E0070C99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2818572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>
                <a:solidFill>
                  <a:schemeClr val="tx2"/>
                </a:solidFill>
                <a:latin typeface="+mn-ea"/>
              </a:rPr>
              <a:t>Ⅲ.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시스템 제안 목적 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539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4F56B11D-A216-4326-A04E-9A91866459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sp>
        <p:nvSpPr>
          <p:cNvPr id="4" name="Rectangle 98">
            <a:extLst>
              <a:ext uri="{FF2B5EF4-FFF2-40B4-BE49-F238E27FC236}">
                <a16:creationId xmlns:a16="http://schemas.microsoft.com/office/drawing/2014/main" xmlns="" id="{0E67FCB9-E7C0-43E5-991F-4DC3A5E66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282" y="1857364"/>
            <a:ext cx="8715436" cy="4614875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CC63574-061E-40BC-B0E8-C9FBBB4EB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10" y="3761906"/>
            <a:ext cx="2428892" cy="11695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MBro</a:t>
            </a:r>
            <a:r>
              <a:rPr lang="ko-KR" altLang="en-US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방식</a:t>
            </a:r>
            <a:r>
              <a:rPr lang="en-US" altLang="ko-KR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무선</a:t>
            </a:r>
            <a:r>
              <a:rPr lang="en-US" altLang="ko-KR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System </a:t>
            </a:r>
            <a:r>
              <a:rPr lang="ko-KR" altLang="en-US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은 중소벤처기업부 성능인증</a:t>
            </a:r>
            <a:r>
              <a:rPr lang="en-US" altLang="ko-KR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(EPC)</a:t>
            </a:r>
            <a:r>
              <a:rPr lang="ko-KR" altLang="en-US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을 받아 조달청에 등록된 신뢰성이 검증된 제품입니다</a:t>
            </a:r>
            <a:r>
              <a:rPr lang="en-US" altLang="ko-KR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. 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9C274AC3-80AA-4767-8625-3304AB883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64" y="5691862"/>
            <a:ext cx="385394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우수한 기술력을 가진 검증된 개발 제품으로 </a:t>
            </a:r>
            <a:endParaRPr lang="en-US" altLang="ko-KR" sz="1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ko-KR" altLang="en-US" sz="1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숙련된 기술진에 의한 설계 및 운영 교육 실시</a:t>
            </a:r>
            <a:endParaRPr lang="en-US" altLang="ko-KR" sz="1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xmlns="" id="{406604CE-8D14-4A7C-9F46-6FBE9457D2B6}"/>
              </a:ext>
            </a:extLst>
          </p:cNvPr>
          <p:cNvGrpSpPr>
            <a:grpSpLocks/>
          </p:cNvGrpSpPr>
          <p:nvPr/>
        </p:nvGrpSpPr>
        <p:grpSpPr bwMode="auto">
          <a:xfrm>
            <a:off x="357158" y="3808313"/>
            <a:ext cx="244740" cy="239345"/>
            <a:chOff x="385" y="845"/>
            <a:chExt cx="1094" cy="1044"/>
          </a:xfrm>
        </p:grpSpPr>
        <p:sp>
          <p:nvSpPr>
            <p:cNvPr id="9" name="Oval 6">
              <a:extLst>
                <a:ext uri="{FF2B5EF4-FFF2-40B4-BE49-F238E27FC236}">
                  <a16:creationId xmlns:a16="http://schemas.microsoft.com/office/drawing/2014/main" xmlns="" id="{58AF5863-0C97-48A5-BDF2-4481E39F27B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5" y="1594"/>
              <a:ext cx="907" cy="295"/>
            </a:xfrm>
            <a:prstGeom prst="ellipse">
              <a:avLst/>
            </a:prstGeom>
            <a:solidFill>
              <a:srgbClr val="B2B2B2">
                <a:alpha val="3019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10" name="Oval 7">
              <a:extLst>
                <a:ext uri="{FF2B5EF4-FFF2-40B4-BE49-F238E27FC236}">
                  <a16:creationId xmlns:a16="http://schemas.microsoft.com/office/drawing/2014/main" xmlns="" id="{9763C776-0621-4EF6-BCAA-30B50B578E1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80" y="845"/>
              <a:ext cx="999" cy="1001"/>
            </a:xfrm>
            <a:prstGeom prst="ellipse">
              <a:avLst/>
            </a:prstGeom>
            <a:gradFill rotWithShape="1">
              <a:gsLst>
                <a:gs pos="0">
                  <a:srgbClr val="767600"/>
                </a:gs>
                <a:gs pos="100000">
                  <a:srgbClr val="FFFF00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11" name="Oval 8">
              <a:extLst>
                <a:ext uri="{FF2B5EF4-FFF2-40B4-BE49-F238E27FC236}">
                  <a16:creationId xmlns:a16="http://schemas.microsoft.com/office/drawing/2014/main" xmlns="" id="{4C6B0712-6C7B-49FE-9018-774AAC5E554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92" y="851"/>
              <a:ext cx="976" cy="975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alpha val="0"/>
                  </a:srgbClr>
                </a:gs>
                <a:gs pos="100000">
                  <a:srgbClr val="FFFFA6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12" name="Oval 9">
              <a:extLst>
                <a:ext uri="{FF2B5EF4-FFF2-40B4-BE49-F238E27FC236}">
                  <a16:creationId xmlns:a16="http://schemas.microsoft.com/office/drawing/2014/main" xmlns="" id="{8DD02964-4FBA-449B-9994-C66908A56EA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16" y="860"/>
              <a:ext cx="928" cy="912"/>
            </a:xfrm>
            <a:prstGeom prst="ellipse">
              <a:avLst/>
            </a:prstGeom>
            <a:gradFill rotWithShape="1">
              <a:gsLst>
                <a:gs pos="0">
                  <a:srgbClr val="CACA00"/>
                </a:gs>
                <a:gs pos="100000">
                  <a:srgbClr val="FFFF00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13" name="Oval 10">
              <a:extLst>
                <a:ext uri="{FF2B5EF4-FFF2-40B4-BE49-F238E27FC236}">
                  <a16:creationId xmlns:a16="http://schemas.microsoft.com/office/drawing/2014/main" xmlns="" id="{43FA2785-9D06-4AD2-A211-41E51493209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64" y="1024"/>
              <a:ext cx="826" cy="74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00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5B07009B-62A3-4BAC-8D9F-547F40E1E6E0}"/>
              </a:ext>
            </a:extLst>
          </p:cNvPr>
          <p:cNvSpPr/>
          <p:nvPr/>
        </p:nvSpPr>
        <p:spPr>
          <a:xfrm>
            <a:off x="6286512" y="2380584"/>
            <a:ext cx="25717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>
                <a:solidFill>
                  <a:srgbClr val="017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설치 </a:t>
            </a:r>
            <a:r>
              <a:rPr lang="ko-KR" altLang="en-US" sz="1400" b="1">
                <a:solidFill>
                  <a:srgbClr val="017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후 </a:t>
            </a:r>
            <a:r>
              <a:rPr lang="en-US" altLang="ko-KR" sz="1400" b="1" dirty="0">
                <a:solidFill>
                  <a:srgbClr val="017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</a:t>
            </a:r>
            <a:r>
              <a:rPr lang="ko-KR" altLang="en-US" sz="1400" b="1">
                <a:solidFill>
                  <a:srgbClr val="017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년 </a:t>
            </a:r>
            <a:r>
              <a:rPr lang="ko-KR" altLang="en-US" sz="1400" b="1" dirty="0">
                <a:solidFill>
                  <a:srgbClr val="017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간</a:t>
            </a:r>
            <a:r>
              <a:rPr lang="en-US" altLang="ko-KR" sz="1400" b="1" dirty="0">
                <a:solidFill>
                  <a:srgbClr val="017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sz="1400" b="1" dirty="0">
                <a:solidFill>
                  <a:srgbClr val="017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무상 보증하며   그 후도 일관성 있는 안전한 사후 관리 가능</a:t>
            </a:r>
            <a:r>
              <a:rPr lang="en-US" altLang="ko-KR" sz="1400" b="1" dirty="0">
                <a:solidFill>
                  <a:srgbClr val="017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sz="1400" b="1" dirty="0">
                <a:solidFill>
                  <a:srgbClr val="017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중소업체 잦은 도산으로 사후관리 위험요인 제거</a:t>
            </a:r>
            <a:r>
              <a:rPr lang="en-US" altLang="ko-KR" sz="1400" b="1" dirty="0">
                <a:solidFill>
                  <a:srgbClr val="017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endParaRPr lang="ko-KR" altLang="en-US" sz="1400" b="1" dirty="0">
              <a:solidFill>
                <a:srgbClr val="0179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xmlns="" id="{C80CE25A-C657-473F-ADFB-8231FAE71542}"/>
              </a:ext>
            </a:extLst>
          </p:cNvPr>
          <p:cNvGrpSpPr>
            <a:grpSpLocks/>
          </p:cNvGrpSpPr>
          <p:nvPr/>
        </p:nvGrpSpPr>
        <p:grpSpPr bwMode="auto">
          <a:xfrm>
            <a:off x="6041772" y="2452022"/>
            <a:ext cx="244740" cy="240859"/>
            <a:chOff x="385" y="845"/>
            <a:chExt cx="1094" cy="1044"/>
          </a:xfrm>
        </p:grpSpPr>
        <p:sp>
          <p:nvSpPr>
            <p:cNvPr id="16" name="Oval 6">
              <a:extLst>
                <a:ext uri="{FF2B5EF4-FFF2-40B4-BE49-F238E27FC236}">
                  <a16:creationId xmlns:a16="http://schemas.microsoft.com/office/drawing/2014/main" xmlns="" id="{045BBFA8-F9B3-4453-83FC-6E1F9CA32C6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5" y="1594"/>
              <a:ext cx="907" cy="295"/>
            </a:xfrm>
            <a:prstGeom prst="ellipse">
              <a:avLst/>
            </a:prstGeom>
            <a:solidFill>
              <a:srgbClr val="B2B2B2">
                <a:alpha val="3019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17" name="Oval 7">
              <a:extLst>
                <a:ext uri="{FF2B5EF4-FFF2-40B4-BE49-F238E27FC236}">
                  <a16:creationId xmlns:a16="http://schemas.microsoft.com/office/drawing/2014/main" xmlns="" id="{3D012F9F-01CA-4ADD-848D-47B6918A88D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80" y="845"/>
              <a:ext cx="999" cy="1001"/>
            </a:xfrm>
            <a:prstGeom prst="ellipse">
              <a:avLst/>
            </a:prstGeom>
            <a:gradFill rotWithShape="1">
              <a:gsLst>
                <a:gs pos="0">
                  <a:srgbClr val="767600"/>
                </a:gs>
                <a:gs pos="100000">
                  <a:srgbClr val="FFFF00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18" name="Oval 8">
              <a:extLst>
                <a:ext uri="{FF2B5EF4-FFF2-40B4-BE49-F238E27FC236}">
                  <a16:creationId xmlns:a16="http://schemas.microsoft.com/office/drawing/2014/main" xmlns="" id="{0EB402AF-7D2A-48E0-8CBC-47E15BADDA9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92" y="851"/>
              <a:ext cx="976" cy="975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alpha val="0"/>
                  </a:srgbClr>
                </a:gs>
                <a:gs pos="100000">
                  <a:srgbClr val="FFFFA6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19" name="Oval 9">
              <a:extLst>
                <a:ext uri="{FF2B5EF4-FFF2-40B4-BE49-F238E27FC236}">
                  <a16:creationId xmlns:a16="http://schemas.microsoft.com/office/drawing/2014/main" xmlns="" id="{A98BE6F9-F011-429E-A219-DB616FE3C3E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16" y="860"/>
              <a:ext cx="928" cy="912"/>
            </a:xfrm>
            <a:prstGeom prst="ellipse">
              <a:avLst/>
            </a:prstGeom>
            <a:gradFill rotWithShape="1">
              <a:gsLst>
                <a:gs pos="0">
                  <a:srgbClr val="CACA00"/>
                </a:gs>
                <a:gs pos="100000">
                  <a:srgbClr val="FFFF00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20" name="Oval 10">
              <a:extLst>
                <a:ext uri="{FF2B5EF4-FFF2-40B4-BE49-F238E27FC236}">
                  <a16:creationId xmlns:a16="http://schemas.microsoft.com/office/drawing/2014/main" xmlns="" id="{A382867C-08D8-48A2-AC43-15C02A369C8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67" y="886"/>
              <a:ext cx="826" cy="74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00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</p:grpSp>
      <p:sp>
        <p:nvSpPr>
          <p:cNvPr id="29" name="Rectangle 29">
            <a:extLst>
              <a:ext uri="{FF2B5EF4-FFF2-40B4-BE49-F238E27FC236}">
                <a16:creationId xmlns:a16="http://schemas.microsoft.com/office/drawing/2014/main" xmlns="" id="{0F08205C-8A49-4157-A397-FF0D8B858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469" y="879115"/>
            <a:ext cx="8029238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39800" eaLnBrk="0" fontAlgn="b" hangingPunct="0"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altLang="ko-KR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KT</a:t>
            </a:r>
            <a:r>
              <a:rPr lang="ko-KR" altLang="en-US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 는 신뢰성이 검증된 제품만을  공급하며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lang="ko-KR" altLang="en-US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잘 훈련된 기술진을 앞세워 언제 어디서나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 A/S</a:t>
            </a:r>
            <a:r>
              <a:rPr lang="ko-KR" altLang="en-US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를 수행함으로써 고품질 서비스를 제공하도록 하겠습니다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.</a:t>
            </a:r>
          </a:p>
        </p:txBody>
      </p:sp>
      <p:grpSp>
        <p:nvGrpSpPr>
          <p:cNvPr id="8" name="Group 5">
            <a:extLst>
              <a:ext uri="{FF2B5EF4-FFF2-40B4-BE49-F238E27FC236}">
                <a16:creationId xmlns:a16="http://schemas.microsoft.com/office/drawing/2014/main" xmlns="" id="{DF60CC5D-1FEA-4102-BF60-D4FA83624EF3}"/>
              </a:ext>
            </a:extLst>
          </p:cNvPr>
          <p:cNvGrpSpPr>
            <a:grpSpLocks/>
          </p:cNvGrpSpPr>
          <p:nvPr/>
        </p:nvGrpSpPr>
        <p:grpSpPr bwMode="auto">
          <a:xfrm>
            <a:off x="2571736" y="5688471"/>
            <a:ext cx="244740" cy="240859"/>
            <a:chOff x="385" y="845"/>
            <a:chExt cx="1094" cy="1044"/>
          </a:xfrm>
        </p:grpSpPr>
        <p:sp>
          <p:nvSpPr>
            <p:cNvPr id="31" name="Oval 6">
              <a:extLst>
                <a:ext uri="{FF2B5EF4-FFF2-40B4-BE49-F238E27FC236}">
                  <a16:creationId xmlns:a16="http://schemas.microsoft.com/office/drawing/2014/main" xmlns="" id="{56C09B38-4A91-4551-A089-0F744AB0416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5" y="1594"/>
              <a:ext cx="907" cy="295"/>
            </a:xfrm>
            <a:prstGeom prst="ellipse">
              <a:avLst/>
            </a:prstGeom>
            <a:solidFill>
              <a:srgbClr val="B2B2B2">
                <a:alpha val="3019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32" name="Oval 7">
              <a:extLst>
                <a:ext uri="{FF2B5EF4-FFF2-40B4-BE49-F238E27FC236}">
                  <a16:creationId xmlns:a16="http://schemas.microsoft.com/office/drawing/2014/main" xmlns="" id="{BAE11CB1-300A-47EB-BAF6-D17D3450BCB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80" y="845"/>
              <a:ext cx="999" cy="1001"/>
            </a:xfrm>
            <a:prstGeom prst="ellipse">
              <a:avLst/>
            </a:prstGeom>
            <a:gradFill rotWithShape="1">
              <a:gsLst>
                <a:gs pos="0">
                  <a:srgbClr val="767600"/>
                </a:gs>
                <a:gs pos="100000">
                  <a:srgbClr val="FFFF00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33" name="Oval 8">
              <a:extLst>
                <a:ext uri="{FF2B5EF4-FFF2-40B4-BE49-F238E27FC236}">
                  <a16:creationId xmlns:a16="http://schemas.microsoft.com/office/drawing/2014/main" xmlns="" id="{2ED268AB-37CB-4FA3-85CA-784D24192C3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92" y="851"/>
              <a:ext cx="976" cy="975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alpha val="0"/>
                  </a:srgbClr>
                </a:gs>
                <a:gs pos="100000">
                  <a:srgbClr val="FFFFA6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34" name="Oval 9">
              <a:extLst>
                <a:ext uri="{FF2B5EF4-FFF2-40B4-BE49-F238E27FC236}">
                  <a16:creationId xmlns:a16="http://schemas.microsoft.com/office/drawing/2014/main" xmlns="" id="{D099B69F-982C-43B5-8118-7A2BBA4143C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16" y="860"/>
              <a:ext cx="928" cy="912"/>
            </a:xfrm>
            <a:prstGeom prst="ellipse">
              <a:avLst/>
            </a:prstGeom>
            <a:gradFill rotWithShape="1">
              <a:gsLst>
                <a:gs pos="0">
                  <a:srgbClr val="CACA00"/>
                </a:gs>
                <a:gs pos="100000">
                  <a:srgbClr val="FFFF00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35" name="Oval 10">
              <a:extLst>
                <a:ext uri="{FF2B5EF4-FFF2-40B4-BE49-F238E27FC236}">
                  <a16:creationId xmlns:a16="http://schemas.microsoft.com/office/drawing/2014/main" xmlns="" id="{9BFDD640-5AB2-4D59-BFC9-11C03E5767B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67" y="886"/>
              <a:ext cx="826" cy="74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00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</p:grpSp>
      <p:grpSp>
        <p:nvGrpSpPr>
          <p:cNvPr id="15" name="Group 5">
            <a:extLst>
              <a:ext uri="{FF2B5EF4-FFF2-40B4-BE49-F238E27FC236}">
                <a16:creationId xmlns:a16="http://schemas.microsoft.com/office/drawing/2014/main" xmlns="" id="{C45FF65A-8DDE-40EE-ABD1-B813B04FDE86}"/>
              </a:ext>
            </a:extLst>
          </p:cNvPr>
          <p:cNvGrpSpPr>
            <a:grpSpLocks/>
          </p:cNvGrpSpPr>
          <p:nvPr/>
        </p:nvGrpSpPr>
        <p:grpSpPr bwMode="auto">
          <a:xfrm>
            <a:off x="376874" y="2529402"/>
            <a:ext cx="244740" cy="239345"/>
            <a:chOff x="385" y="845"/>
            <a:chExt cx="1094" cy="1044"/>
          </a:xfrm>
        </p:grpSpPr>
        <p:sp>
          <p:nvSpPr>
            <p:cNvPr id="37" name="Oval 6">
              <a:extLst>
                <a:ext uri="{FF2B5EF4-FFF2-40B4-BE49-F238E27FC236}">
                  <a16:creationId xmlns:a16="http://schemas.microsoft.com/office/drawing/2014/main" xmlns="" id="{7C2C1495-B6CD-4A3B-9ACA-098708CFC92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5" y="1594"/>
              <a:ext cx="907" cy="295"/>
            </a:xfrm>
            <a:prstGeom prst="ellipse">
              <a:avLst/>
            </a:prstGeom>
            <a:solidFill>
              <a:srgbClr val="B2B2B2">
                <a:alpha val="3019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38" name="Oval 7">
              <a:extLst>
                <a:ext uri="{FF2B5EF4-FFF2-40B4-BE49-F238E27FC236}">
                  <a16:creationId xmlns:a16="http://schemas.microsoft.com/office/drawing/2014/main" xmlns="" id="{633B58CB-CF7B-469B-B518-B8E3A6BF6CD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80" y="845"/>
              <a:ext cx="999" cy="1001"/>
            </a:xfrm>
            <a:prstGeom prst="ellipse">
              <a:avLst/>
            </a:prstGeom>
            <a:gradFill rotWithShape="1">
              <a:gsLst>
                <a:gs pos="0">
                  <a:srgbClr val="767600"/>
                </a:gs>
                <a:gs pos="100000">
                  <a:srgbClr val="FFFF00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39" name="Oval 8">
              <a:extLst>
                <a:ext uri="{FF2B5EF4-FFF2-40B4-BE49-F238E27FC236}">
                  <a16:creationId xmlns:a16="http://schemas.microsoft.com/office/drawing/2014/main" xmlns="" id="{56224B4E-CBC6-47F1-A5CC-1ADCE58FDFD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92" y="851"/>
              <a:ext cx="976" cy="975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alpha val="0"/>
                  </a:srgbClr>
                </a:gs>
                <a:gs pos="100000">
                  <a:srgbClr val="FFFFA6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40" name="Oval 9">
              <a:extLst>
                <a:ext uri="{FF2B5EF4-FFF2-40B4-BE49-F238E27FC236}">
                  <a16:creationId xmlns:a16="http://schemas.microsoft.com/office/drawing/2014/main" xmlns="" id="{6C31FE35-AB29-4AC7-88BB-152B25B28CF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16" y="860"/>
              <a:ext cx="928" cy="912"/>
            </a:xfrm>
            <a:prstGeom prst="ellipse">
              <a:avLst/>
            </a:prstGeom>
            <a:gradFill rotWithShape="1">
              <a:gsLst>
                <a:gs pos="0">
                  <a:srgbClr val="CACA00"/>
                </a:gs>
                <a:gs pos="100000">
                  <a:srgbClr val="FFFF00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41" name="Oval 10">
              <a:extLst>
                <a:ext uri="{FF2B5EF4-FFF2-40B4-BE49-F238E27FC236}">
                  <a16:creationId xmlns:a16="http://schemas.microsoft.com/office/drawing/2014/main" xmlns="" id="{5C70B33F-E7C8-4B2A-B8B7-75F2615AAC5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64" y="1024"/>
              <a:ext cx="826" cy="74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00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</p:grpSp>
      <p:sp>
        <p:nvSpPr>
          <p:cNvPr id="42" name="Rectangle 6">
            <a:extLst>
              <a:ext uri="{FF2B5EF4-FFF2-40B4-BE49-F238E27FC236}">
                <a16:creationId xmlns:a16="http://schemas.microsoft.com/office/drawing/2014/main" xmlns="" id="{E214F5CE-D2AA-41CF-BB82-58C5A5858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737" y="2380824"/>
            <a:ext cx="2948243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신뢰성이 검증된 국내생산 카메라 </a:t>
            </a:r>
            <a:endParaRPr lang="en-US" altLang="ko-KR" sz="1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ko-KR" altLang="en-US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와 </a:t>
            </a:r>
            <a:r>
              <a:rPr lang="en-US" altLang="ko-KR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NVR </a:t>
            </a:r>
            <a:r>
              <a:rPr lang="ko-KR" altLang="en-US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제품만 엄선하여 제공</a:t>
            </a:r>
            <a:endParaRPr lang="en-US" altLang="ko-KR" sz="1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en-US" altLang="ko-KR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중국산 저가제품 난립으로 </a:t>
            </a:r>
            <a:endParaRPr lang="en-US" altLang="ko-KR" sz="1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ko-KR" altLang="en-US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사회적 문제 해소</a:t>
            </a:r>
            <a:r>
              <a:rPr lang="en-US" altLang="ko-KR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endParaRPr lang="ko-KR" altLang="en-US" sz="1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21" name="Group 5">
            <a:extLst>
              <a:ext uri="{FF2B5EF4-FFF2-40B4-BE49-F238E27FC236}">
                <a16:creationId xmlns:a16="http://schemas.microsoft.com/office/drawing/2014/main" xmlns="" id="{2624ABD5-DD2D-4ED0-B624-5CB7320713D1}"/>
              </a:ext>
            </a:extLst>
          </p:cNvPr>
          <p:cNvGrpSpPr>
            <a:grpSpLocks/>
          </p:cNvGrpSpPr>
          <p:nvPr/>
        </p:nvGrpSpPr>
        <p:grpSpPr bwMode="auto">
          <a:xfrm>
            <a:off x="6500826" y="3901391"/>
            <a:ext cx="244740" cy="240859"/>
            <a:chOff x="385" y="845"/>
            <a:chExt cx="1094" cy="1044"/>
          </a:xfrm>
        </p:grpSpPr>
        <p:sp>
          <p:nvSpPr>
            <p:cNvPr id="44" name="Oval 6">
              <a:extLst>
                <a:ext uri="{FF2B5EF4-FFF2-40B4-BE49-F238E27FC236}">
                  <a16:creationId xmlns:a16="http://schemas.microsoft.com/office/drawing/2014/main" xmlns="" id="{9160DBBB-888C-47B5-887D-34E6F529A2A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5" y="1594"/>
              <a:ext cx="907" cy="295"/>
            </a:xfrm>
            <a:prstGeom prst="ellipse">
              <a:avLst/>
            </a:prstGeom>
            <a:solidFill>
              <a:srgbClr val="B2B2B2">
                <a:alpha val="3019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45" name="Oval 7">
              <a:extLst>
                <a:ext uri="{FF2B5EF4-FFF2-40B4-BE49-F238E27FC236}">
                  <a16:creationId xmlns:a16="http://schemas.microsoft.com/office/drawing/2014/main" xmlns="" id="{A4692E81-9B2A-49DB-A4FC-38DBF5B2514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80" y="845"/>
              <a:ext cx="999" cy="1001"/>
            </a:xfrm>
            <a:prstGeom prst="ellipse">
              <a:avLst/>
            </a:prstGeom>
            <a:gradFill rotWithShape="1">
              <a:gsLst>
                <a:gs pos="0">
                  <a:srgbClr val="767600"/>
                </a:gs>
                <a:gs pos="100000">
                  <a:srgbClr val="FFFF00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46" name="Oval 8">
              <a:extLst>
                <a:ext uri="{FF2B5EF4-FFF2-40B4-BE49-F238E27FC236}">
                  <a16:creationId xmlns:a16="http://schemas.microsoft.com/office/drawing/2014/main" xmlns="" id="{A7665585-C2E8-404C-9D2D-72610CF4388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92" y="851"/>
              <a:ext cx="976" cy="975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alpha val="0"/>
                  </a:srgbClr>
                </a:gs>
                <a:gs pos="100000">
                  <a:srgbClr val="FFFFA6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47" name="Oval 9">
              <a:extLst>
                <a:ext uri="{FF2B5EF4-FFF2-40B4-BE49-F238E27FC236}">
                  <a16:creationId xmlns:a16="http://schemas.microsoft.com/office/drawing/2014/main" xmlns="" id="{13CAED03-6AB1-480B-B874-31F3757F7C3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16" y="860"/>
              <a:ext cx="928" cy="912"/>
            </a:xfrm>
            <a:prstGeom prst="ellipse">
              <a:avLst/>
            </a:prstGeom>
            <a:gradFill rotWithShape="1">
              <a:gsLst>
                <a:gs pos="0">
                  <a:srgbClr val="CACA00"/>
                </a:gs>
                <a:gs pos="100000">
                  <a:srgbClr val="FFFF00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  <p:sp>
          <p:nvSpPr>
            <p:cNvPr id="48" name="Oval 10">
              <a:extLst>
                <a:ext uri="{FF2B5EF4-FFF2-40B4-BE49-F238E27FC236}">
                  <a16:creationId xmlns:a16="http://schemas.microsoft.com/office/drawing/2014/main" xmlns="" id="{41193F2E-0B9A-4081-A3CA-9C9EF85BEA4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67" y="886"/>
              <a:ext cx="826" cy="74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00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</p:grpSp>
      <p:sp>
        <p:nvSpPr>
          <p:cNvPr id="49" name="직사각형 48">
            <a:extLst>
              <a:ext uri="{FF2B5EF4-FFF2-40B4-BE49-F238E27FC236}">
                <a16:creationId xmlns:a16="http://schemas.microsoft.com/office/drawing/2014/main" xmlns="" id="{EAD063B4-E392-4291-87A2-B1BCFA7B7CE6}"/>
              </a:ext>
            </a:extLst>
          </p:cNvPr>
          <p:cNvSpPr/>
          <p:nvPr/>
        </p:nvSpPr>
        <p:spPr>
          <a:xfrm>
            <a:off x="6786578" y="3833344"/>
            <a:ext cx="20002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>
                <a:solidFill>
                  <a:srgbClr val="017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대기업</a:t>
            </a:r>
            <a:r>
              <a:rPr lang="en-US" altLang="ko-KR" sz="1400" b="1" dirty="0">
                <a:solidFill>
                  <a:srgbClr val="017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(KT)</a:t>
            </a:r>
            <a:r>
              <a:rPr lang="ko-KR" altLang="en-US" sz="1400" b="1" dirty="0">
                <a:solidFill>
                  <a:srgbClr val="017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브랜드에 맞는 품질 보증 및 사후관리 확실</a:t>
            </a:r>
          </a:p>
        </p:txBody>
      </p:sp>
      <p:sp>
        <p:nvSpPr>
          <p:cNvPr id="50" name="슬라이드 번호 개체 틀 70">
            <a:extLst>
              <a:ext uri="{FF2B5EF4-FFF2-40B4-BE49-F238E27FC236}">
                <a16:creationId xmlns:a16="http://schemas.microsoft.com/office/drawing/2014/main" xmlns="" id="{B8F8D781-B128-4FAA-80AA-C9AA679B5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96118" y="6531656"/>
            <a:ext cx="2133600" cy="365125"/>
          </a:xfrm>
        </p:spPr>
        <p:txBody>
          <a:bodyPr/>
          <a:lstStyle/>
          <a:p>
            <a:fld id="{9CE15938-DB3E-4AAE-9267-EADC0FC92E0D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grpSp>
        <p:nvGrpSpPr>
          <p:cNvPr id="22" name="그룹 50"/>
          <p:cNvGrpSpPr/>
          <p:nvPr/>
        </p:nvGrpSpPr>
        <p:grpSpPr>
          <a:xfrm>
            <a:off x="3019337" y="2297144"/>
            <a:ext cx="3324807" cy="3203558"/>
            <a:chOff x="3019337" y="2297144"/>
            <a:chExt cx="3324807" cy="3203558"/>
          </a:xfrm>
        </p:grpSpPr>
        <p:pic>
          <p:nvPicPr>
            <p:cNvPr id="52" name="그림 51" descr="kt브랜드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5895" y="3212975"/>
              <a:ext cx="2077969" cy="1385313"/>
            </a:xfrm>
            <a:prstGeom prst="roundRect">
              <a:avLst>
                <a:gd name="adj" fmla="val 5000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53" name="Freeform 12">
              <a:extLst>
                <a:ext uri="{FF2B5EF4-FFF2-40B4-BE49-F238E27FC236}">
                  <a16:creationId xmlns:a16="http://schemas.microsoft.com/office/drawing/2014/main" xmlns="" id="{E549CCF0-9E76-46C1-A4CC-EE3076B49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0909" y="2297144"/>
              <a:ext cx="1663235" cy="2403063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158" y="10"/>
                </a:cxn>
                <a:cxn ang="0">
                  <a:pos x="247" y="24"/>
                </a:cxn>
                <a:cxn ang="0">
                  <a:pos x="335" y="45"/>
                </a:cxn>
                <a:cxn ang="0">
                  <a:pos x="423" y="71"/>
                </a:cxn>
                <a:cxn ang="0">
                  <a:pos x="507" y="103"/>
                </a:cxn>
                <a:cxn ang="0">
                  <a:pos x="589" y="141"/>
                </a:cxn>
                <a:cxn ang="0">
                  <a:pos x="669" y="186"/>
                </a:cxn>
                <a:cxn ang="0">
                  <a:pos x="744" y="236"/>
                </a:cxn>
                <a:cxn ang="0">
                  <a:pos x="817" y="289"/>
                </a:cxn>
                <a:cxn ang="0">
                  <a:pos x="885" y="350"/>
                </a:cxn>
                <a:cxn ang="0">
                  <a:pos x="950" y="413"/>
                </a:cxn>
                <a:cxn ang="0">
                  <a:pos x="1009" y="482"/>
                </a:cxn>
                <a:cxn ang="0">
                  <a:pos x="1064" y="554"/>
                </a:cxn>
                <a:cxn ang="0">
                  <a:pos x="1113" y="630"/>
                </a:cxn>
                <a:cxn ang="0">
                  <a:pos x="1157" y="710"/>
                </a:cxn>
                <a:cxn ang="0">
                  <a:pos x="1195" y="792"/>
                </a:cxn>
                <a:cxn ang="0">
                  <a:pos x="1228" y="877"/>
                </a:cxn>
                <a:cxn ang="0">
                  <a:pos x="1255" y="963"/>
                </a:cxn>
                <a:cxn ang="0">
                  <a:pos x="1275" y="1051"/>
                </a:cxn>
                <a:cxn ang="0">
                  <a:pos x="1290" y="1142"/>
                </a:cxn>
                <a:cxn ang="0">
                  <a:pos x="1297" y="1232"/>
                </a:cxn>
                <a:cxn ang="0">
                  <a:pos x="1299" y="1322"/>
                </a:cxn>
                <a:cxn ang="0">
                  <a:pos x="1294" y="1413"/>
                </a:cxn>
                <a:cxn ang="0">
                  <a:pos x="1283" y="1504"/>
                </a:cxn>
                <a:cxn ang="0">
                  <a:pos x="1266" y="1592"/>
                </a:cxn>
                <a:cxn ang="0">
                  <a:pos x="1242" y="1680"/>
                </a:cxn>
                <a:cxn ang="0">
                  <a:pos x="1213" y="1766"/>
                </a:cxn>
                <a:cxn ang="0">
                  <a:pos x="1177" y="1849"/>
                </a:cxn>
                <a:cxn ang="0">
                  <a:pos x="1136" y="1930"/>
                </a:cxn>
                <a:cxn ang="0">
                  <a:pos x="568" y="1615"/>
                </a:cxn>
                <a:cxn ang="0">
                  <a:pos x="588" y="1575"/>
                </a:cxn>
                <a:cxn ang="0">
                  <a:pos x="606" y="1532"/>
                </a:cxn>
                <a:cxn ang="0">
                  <a:pos x="621" y="1490"/>
                </a:cxn>
                <a:cxn ang="0">
                  <a:pos x="632" y="1446"/>
                </a:cxn>
                <a:cxn ang="0">
                  <a:pos x="641" y="1402"/>
                </a:cxn>
                <a:cxn ang="0">
                  <a:pos x="646" y="1357"/>
                </a:cxn>
                <a:cxn ang="0">
                  <a:pos x="649" y="1312"/>
                </a:cxn>
                <a:cxn ang="0">
                  <a:pos x="648" y="1265"/>
                </a:cxn>
                <a:cxn ang="0">
                  <a:pos x="645" y="1220"/>
                </a:cxn>
                <a:cxn ang="0">
                  <a:pos x="637" y="1176"/>
                </a:cxn>
                <a:cxn ang="0">
                  <a:pos x="627" y="1132"/>
                </a:cxn>
                <a:cxn ang="0">
                  <a:pos x="614" y="1088"/>
                </a:cxn>
                <a:cxn ang="0">
                  <a:pos x="597" y="1046"/>
                </a:cxn>
                <a:cxn ang="0">
                  <a:pos x="578" y="1004"/>
                </a:cxn>
                <a:cxn ang="0">
                  <a:pos x="556" y="965"/>
                </a:cxn>
                <a:cxn ang="0">
                  <a:pos x="531" y="927"/>
                </a:cxn>
                <a:cxn ang="0">
                  <a:pos x="504" y="891"/>
                </a:cxn>
                <a:cxn ang="0">
                  <a:pos x="475" y="857"/>
                </a:cxn>
                <a:cxn ang="0">
                  <a:pos x="442" y="825"/>
                </a:cxn>
                <a:cxn ang="0">
                  <a:pos x="408" y="795"/>
                </a:cxn>
                <a:cxn ang="0">
                  <a:pos x="372" y="767"/>
                </a:cxn>
                <a:cxn ang="0">
                  <a:pos x="334" y="742"/>
                </a:cxn>
                <a:cxn ang="0">
                  <a:pos x="294" y="721"/>
                </a:cxn>
                <a:cxn ang="0">
                  <a:pos x="253" y="702"/>
                </a:cxn>
                <a:cxn ang="0">
                  <a:pos x="211" y="686"/>
                </a:cxn>
                <a:cxn ang="0">
                  <a:pos x="167" y="672"/>
                </a:cxn>
                <a:cxn ang="0">
                  <a:pos x="123" y="662"/>
                </a:cxn>
                <a:cxn ang="0">
                  <a:pos x="78" y="655"/>
                </a:cxn>
                <a:cxn ang="0">
                  <a:pos x="33" y="651"/>
                </a:cxn>
                <a:cxn ang="0">
                  <a:pos x="95" y="340"/>
                </a:cxn>
              </a:cxnLst>
              <a:rect l="0" t="0" r="r" b="b"/>
              <a:pathLst>
                <a:path w="1300" h="1951">
                  <a:moveTo>
                    <a:pt x="0" y="0"/>
                  </a:moveTo>
                  <a:lnTo>
                    <a:pt x="22" y="0"/>
                  </a:lnTo>
                  <a:lnTo>
                    <a:pt x="45" y="1"/>
                  </a:lnTo>
                  <a:lnTo>
                    <a:pt x="68" y="2"/>
                  </a:lnTo>
                  <a:lnTo>
                    <a:pt x="90" y="3"/>
                  </a:lnTo>
                  <a:lnTo>
                    <a:pt x="113" y="5"/>
                  </a:lnTo>
                  <a:lnTo>
                    <a:pt x="135" y="7"/>
                  </a:lnTo>
                  <a:lnTo>
                    <a:pt x="158" y="10"/>
                  </a:lnTo>
                  <a:lnTo>
                    <a:pt x="180" y="13"/>
                  </a:lnTo>
                  <a:lnTo>
                    <a:pt x="203" y="16"/>
                  </a:lnTo>
                  <a:lnTo>
                    <a:pt x="225" y="20"/>
                  </a:lnTo>
                  <a:lnTo>
                    <a:pt x="247" y="24"/>
                  </a:lnTo>
                  <a:lnTo>
                    <a:pt x="269" y="28"/>
                  </a:lnTo>
                  <a:lnTo>
                    <a:pt x="291" y="33"/>
                  </a:lnTo>
                  <a:lnTo>
                    <a:pt x="313" y="39"/>
                  </a:lnTo>
                  <a:lnTo>
                    <a:pt x="335" y="45"/>
                  </a:lnTo>
                  <a:lnTo>
                    <a:pt x="358" y="50"/>
                  </a:lnTo>
                  <a:lnTo>
                    <a:pt x="380" y="57"/>
                  </a:lnTo>
                  <a:lnTo>
                    <a:pt x="401" y="64"/>
                  </a:lnTo>
                  <a:lnTo>
                    <a:pt x="423" y="71"/>
                  </a:lnTo>
                  <a:lnTo>
                    <a:pt x="444" y="78"/>
                  </a:lnTo>
                  <a:lnTo>
                    <a:pt x="465" y="87"/>
                  </a:lnTo>
                  <a:lnTo>
                    <a:pt x="486" y="94"/>
                  </a:lnTo>
                  <a:lnTo>
                    <a:pt x="507" y="103"/>
                  </a:lnTo>
                  <a:lnTo>
                    <a:pt x="527" y="113"/>
                  </a:lnTo>
                  <a:lnTo>
                    <a:pt x="549" y="122"/>
                  </a:lnTo>
                  <a:lnTo>
                    <a:pt x="569" y="132"/>
                  </a:lnTo>
                  <a:lnTo>
                    <a:pt x="589" y="141"/>
                  </a:lnTo>
                  <a:lnTo>
                    <a:pt x="609" y="152"/>
                  </a:lnTo>
                  <a:lnTo>
                    <a:pt x="629" y="164"/>
                  </a:lnTo>
                  <a:lnTo>
                    <a:pt x="649" y="174"/>
                  </a:lnTo>
                  <a:lnTo>
                    <a:pt x="669" y="186"/>
                  </a:lnTo>
                  <a:lnTo>
                    <a:pt x="688" y="197"/>
                  </a:lnTo>
                  <a:lnTo>
                    <a:pt x="707" y="210"/>
                  </a:lnTo>
                  <a:lnTo>
                    <a:pt x="726" y="222"/>
                  </a:lnTo>
                  <a:lnTo>
                    <a:pt x="744" y="236"/>
                  </a:lnTo>
                  <a:lnTo>
                    <a:pt x="764" y="248"/>
                  </a:lnTo>
                  <a:lnTo>
                    <a:pt x="782" y="261"/>
                  </a:lnTo>
                  <a:lnTo>
                    <a:pt x="799" y="276"/>
                  </a:lnTo>
                  <a:lnTo>
                    <a:pt x="817" y="289"/>
                  </a:lnTo>
                  <a:lnTo>
                    <a:pt x="835" y="305"/>
                  </a:lnTo>
                  <a:lnTo>
                    <a:pt x="852" y="319"/>
                  </a:lnTo>
                  <a:lnTo>
                    <a:pt x="869" y="334"/>
                  </a:lnTo>
                  <a:lnTo>
                    <a:pt x="885" y="350"/>
                  </a:lnTo>
                  <a:lnTo>
                    <a:pt x="902" y="365"/>
                  </a:lnTo>
                  <a:lnTo>
                    <a:pt x="918" y="380"/>
                  </a:lnTo>
                  <a:lnTo>
                    <a:pt x="934" y="397"/>
                  </a:lnTo>
                  <a:lnTo>
                    <a:pt x="950" y="413"/>
                  </a:lnTo>
                  <a:lnTo>
                    <a:pt x="965" y="430"/>
                  </a:lnTo>
                  <a:lnTo>
                    <a:pt x="980" y="447"/>
                  </a:lnTo>
                  <a:lnTo>
                    <a:pt x="995" y="464"/>
                  </a:lnTo>
                  <a:lnTo>
                    <a:pt x="1009" y="482"/>
                  </a:lnTo>
                  <a:lnTo>
                    <a:pt x="1024" y="499"/>
                  </a:lnTo>
                  <a:lnTo>
                    <a:pt x="1037" y="518"/>
                  </a:lnTo>
                  <a:lnTo>
                    <a:pt x="1051" y="536"/>
                  </a:lnTo>
                  <a:lnTo>
                    <a:pt x="1064" y="554"/>
                  </a:lnTo>
                  <a:lnTo>
                    <a:pt x="1076" y="573"/>
                  </a:lnTo>
                  <a:lnTo>
                    <a:pt x="1089" y="592"/>
                  </a:lnTo>
                  <a:lnTo>
                    <a:pt x="1101" y="611"/>
                  </a:lnTo>
                  <a:lnTo>
                    <a:pt x="1113" y="630"/>
                  </a:lnTo>
                  <a:lnTo>
                    <a:pt x="1124" y="650"/>
                  </a:lnTo>
                  <a:lnTo>
                    <a:pt x="1136" y="669"/>
                  </a:lnTo>
                  <a:lnTo>
                    <a:pt x="1146" y="690"/>
                  </a:lnTo>
                  <a:lnTo>
                    <a:pt x="1157" y="710"/>
                  </a:lnTo>
                  <a:lnTo>
                    <a:pt x="1168" y="730"/>
                  </a:lnTo>
                  <a:lnTo>
                    <a:pt x="1177" y="751"/>
                  </a:lnTo>
                  <a:lnTo>
                    <a:pt x="1187" y="771"/>
                  </a:lnTo>
                  <a:lnTo>
                    <a:pt x="1195" y="792"/>
                  </a:lnTo>
                  <a:lnTo>
                    <a:pt x="1204" y="813"/>
                  </a:lnTo>
                  <a:lnTo>
                    <a:pt x="1213" y="834"/>
                  </a:lnTo>
                  <a:lnTo>
                    <a:pt x="1220" y="856"/>
                  </a:lnTo>
                  <a:lnTo>
                    <a:pt x="1228" y="877"/>
                  </a:lnTo>
                  <a:lnTo>
                    <a:pt x="1235" y="898"/>
                  </a:lnTo>
                  <a:lnTo>
                    <a:pt x="1242" y="920"/>
                  </a:lnTo>
                  <a:lnTo>
                    <a:pt x="1248" y="942"/>
                  </a:lnTo>
                  <a:lnTo>
                    <a:pt x="1255" y="963"/>
                  </a:lnTo>
                  <a:lnTo>
                    <a:pt x="1261" y="985"/>
                  </a:lnTo>
                  <a:lnTo>
                    <a:pt x="1266" y="1007"/>
                  </a:lnTo>
                  <a:lnTo>
                    <a:pt x="1270" y="1029"/>
                  </a:lnTo>
                  <a:lnTo>
                    <a:pt x="1275" y="1051"/>
                  </a:lnTo>
                  <a:lnTo>
                    <a:pt x="1279" y="1074"/>
                  </a:lnTo>
                  <a:lnTo>
                    <a:pt x="1283" y="1097"/>
                  </a:lnTo>
                  <a:lnTo>
                    <a:pt x="1287" y="1119"/>
                  </a:lnTo>
                  <a:lnTo>
                    <a:pt x="1290" y="1142"/>
                  </a:lnTo>
                  <a:lnTo>
                    <a:pt x="1291" y="1164"/>
                  </a:lnTo>
                  <a:lnTo>
                    <a:pt x="1294" y="1187"/>
                  </a:lnTo>
                  <a:lnTo>
                    <a:pt x="1295" y="1209"/>
                  </a:lnTo>
                  <a:lnTo>
                    <a:pt x="1297" y="1232"/>
                  </a:lnTo>
                  <a:lnTo>
                    <a:pt x="1298" y="1254"/>
                  </a:lnTo>
                  <a:lnTo>
                    <a:pt x="1299" y="1277"/>
                  </a:lnTo>
                  <a:lnTo>
                    <a:pt x="1299" y="1300"/>
                  </a:lnTo>
                  <a:lnTo>
                    <a:pt x="1299" y="1322"/>
                  </a:lnTo>
                  <a:lnTo>
                    <a:pt x="1298" y="1345"/>
                  </a:lnTo>
                  <a:lnTo>
                    <a:pt x="1297" y="1368"/>
                  </a:lnTo>
                  <a:lnTo>
                    <a:pt x="1295" y="1390"/>
                  </a:lnTo>
                  <a:lnTo>
                    <a:pt x="1294" y="1413"/>
                  </a:lnTo>
                  <a:lnTo>
                    <a:pt x="1291" y="1435"/>
                  </a:lnTo>
                  <a:lnTo>
                    <a:pt x="1290" y="1458"/>
                  </a:lnTo>
                  <a:lnTo>
                    <a:pt x="1287" y="1480"/>
                  </a:lnTo>
                  <a:lnTo>
                    <a:pt x="1283" y="1504"/>
                  </a:lnTo>
                  <a:lnTo>
                    <a:pt x="1279" y="1526"/>
                  </a:lnTo>
                  <a:lnTo>
                    <a:pt x="1275" y="1548"/>
                  </a:lnTo>
                  <a:lnTo>
                    <a:pt x="1270" y="1570"/>
                  </a:lnTo>
                  <a:lnTo>
                    <a:pt x="1266" y="1592"/>
                  </a:lnTo>
                  <a:lnTo>
                    <a:pt x="1261" y="1614"/>
                  </a:lnTo>
                  <a:lnTo>
                    <a:pt x="1255" y="1636"/>
                  </a:lnTo>
                  <a:lnTo>
                    <a:pt x="1248" y="1658"/>
                  </a:lnTo>
                  <a:lnTo>
                    <a:pt x="1242" y="1680"/>
                  </a:lnTo>
                  <a:lnTo>
                    <a:pt x="1235" y="1701"/>
                  </a:lnTo>
                  <a:lnTo>
                    <a:pt x="1228" y="1723"/>
                  </a:lnTo>
                  <a:lnTo>
                    <a:pt x="1220" y="1744"/>
                  </a:lnTo>
                  <a:lnTo>
                    <a:pt x="1213" y="1766"/>
                  </a:lnTo>
                  <a:lnTo>
                    <a:pt x="1204" y="1787"/>
                  </a:lnTo>
                  <a:lnTo>
                    <a:pt x="1195" y="1808"/>
                  </a:lnTo>
                  <a:lnTo>
                    <a:pt x="1187" y="1828"/>
                  </a:lnTo>
                  <a:lnTo>
                    <a:pt x="1177" y="1849"/>
                  </a:lnTo>
                  <a:lnTo>
                    <a:pt x="1168" y="1869"/>
                  </a:lnTo>
                  <a:lnTo>
                    <a:pt x="1157" y="1889"/>
                  </a:lnTo>
                  <a:lnTo>
                    <a:pt x="1146" y="1910"/>
                  </a:lnTo>
                  <a:lnTo>
                    <a:pt x="1136" y="1930"/>
                  </a:lnTo>
                  <a:lnTo>
                    <a:pt x="1124" y="1950"/>
                  </a:lnTo>
                  <a:lnTo>
                    <a:pt x="815" y="1876"/>
                  </a:lnTo>
                  <a:lnTo>
                    <a:pt x="562" y="1624"/>
                  </a:lnTo>
                  <a:lnTo>
                    <a:pt x="568" y="1615"/>
                  </a:lnTo>
                  <a:lnTo>
                    <a:pt x="573" y="1605"/>
                  </a:lnTo>
                  <a:lnTo>
                    <a:pt x="578" y="1595"/>
                  </a:lnTo>
                  <a:lnTo>
                    <a:pt x="583" y="1585"/>
                  </a:lnTo>
                  <a:lnTo>
                    <a:pt x="588" y="1575"/>
                  </a:lnTo>
                  <a:lnTo>
                    <a:pt x="593" y="1564"/>
                  </a:lnTo>
                  <a:lnTo>
                    <a:pt x="597" y="1553"/>
                  </a:lnTo>
                  <a:lnTo>
                    <a:pt x="601" y="1543"/>
                  </a:lnTo>
                  <a:lnTo>
                    <a:pt x="606" y="1532"/>
                  </a:lnTo>
                  <a:lnTo>
                    <a:pt x="610" y="1522"/>
                  </a:lnTo>
                  <a:lnTo>
                    <a:pt x="614" y="1511"/>
                  </a:lnTo>
                  <a:lnTo>
                    <a:pt x="618" y="1501"/>
                  </a:lnTo>
                  <a:lnTo>
                    <a:pt x="621" y="1490"/>
                  </a:lnTo>
                  <a:lnTo>
                    <a:pt x="624" y="1479"/>
                  </a:lnTo>
                  <a:lnTo>
                    <a:pt x="627" y="1468"/>
                  </a:lnTo>
                  <a:lnTo>
                    <a:pt x="630" y="1457"/>
                  </a:lnTo>
                  <a:lnTo>
                    <a:pt x="632" y="1446"/>
                  </a:lnTo>
                  <a:lnTo>
                    <a:pt x="635" y="1435"/>
                  </a:lnTo>
                  <a:lnTo>
                    <a:pt x="637" y="1424"/>
                  </a:lnTo>
                  <a:lnTo>
                    <a:pt x="639" y="1412"/>
                  </a:lnTo>
                  <a:lnTo>
                    <a:pt x="641" y="1402"/>
                  </a:lnTo>
                  <a:lnTo>
                    <a:pt x="643" y="1390"/>
                  </a:lnTo>
                  <a:lnTo>
                    <a:pt x="645" y="1379"/>
                  </a:lnTo>
                  <a:lnTo>
                    <a:pt x="645" y="1368"/>
                  </a:lnTo>
                  <a:lnTo>
                    <a:pt x="646" y="1357"/>
                  </a:lnTo>
                  <a:lnTo>
                    <a:pt x="647" y="1345"/>
                  </a:lnTo>
                  <a:lnTo>
                    <a:pt x="648" y="1334"/>
                  </a:lnTo>
                  <a:lnTo>
                    <a:pt x="648" y="1322"/>
                  </a:lnTo>
                  <a:lnTo>
                    <a:pt x="649" y="1312"/>
                  </a:lnTo>
                  <a:lnTo>
                    <a:pt x="649" y="1300"/>
                  </a:lnTo>
                  <a:lnTo>
                    <a:pt x="649" y="1289"/>
                  </a:lnTo>
                  <a:lnTo>
                    <a:pt x="648" y="1277"/>
                  </a:lnTo>
                  <a:lnTo>
                    <a:pt x="648" y="1265"/>
                  </a:lnTo>
                  <a:lnTo>
                    <a:pt x="647" y="1255"/>
                  </a:lnTo>
                  <a:lnTo>
                    <a:pt x="646" y="1243"/>
                  </a:lnTo>
                  <a:lnTo>
                    <a:pt x="645" y="1232"/>
                  </a:lnTo>
                  <a:lnTo>
                    <a:pt x="645" y="1220"/>
                  </a:lnTo>
                  <a:lnTo>
                    <a:pt x="643" y="1210"/>
                  </a:lnTo>
                  <a:lnTo>
                    <a:pt x="641" y="1198"/>
                  </a:lnTo>
                  <a:lnTo>
                    <a:pt x="639" y="1187"/>
                  </a:lnTo>
                  <a:lnTo>
                    <a:pt x="637" y="1176"/>
                  </a:lnTo>
                  <a:lnTo>
                    <a:pt x="635" y="1165"/>
                  </a:lnTo>
                  <a:lnTo>
                    <a:pt x="632" y="1153"/>
                  </a:lnTo>
                  <a:lnTo>
                    <a:pt x="630" y="1143"/>
                  </a:lnTo>
                  <a:lnTo>
                    <a:pt x="627" y="1132"/>
                  </a:lnTo>
                  <a:lnTo>
                    <a:pt x="624" y="1121"/>
                  </a:lnTo>
                  <a:lnTo>
                    <a:pt x="621" y="1110"/>
                  </a:lnTo>
                  <a:lnTo>
                    <a:pt x="618" y="1099"/>
                  </a:lnTo>
                  <a:lnTo>
                    <a:pt x="614" y="1088"/>
                  </a:lnTo>
                  <a:lnTo>
                    <a:pt x="610" y="1077"/>
                  </a:lnTo>
                  <a:lnTo>
                    <a:pt x="606" y="1067"/>
                  </a:lnTo>
                  <a:lnTo>
                    <a:pt x="601" y="1056"/>
                  </a:lnTo>
                  <a:lnTo>
                    <a:pt x="597" y="1046"/>
                  </a:lnTo>
                  <a:lnTo>
                    <a:pt x="593" y="1035"/>
                  </a:lnTo>
                  <a:lnTo>
                    <a:pt x="588" y="1025"/>
                  </a:lnTo>
                  <a:lnTo>
                    <a:pt x="583" y="1015"/>
                  </a:lnTo>
                  <a:lnTo>
                    <a:pt x="578" y="1004"/>
                  </a:lnTo>
                  <a:lnTo>
                    <a:pt x="573" y="995"/>
                  </a:lnTo>
                  <a:lnTo>
                    <a:pt x="568" y="985"/>
                  </a:lnTo>
                  <a:lnTo>
                    <a:pt x="562" y="975"/>
                  </a:lnTo>
                  <a:lnTo>
                    <a:pt x="556" y="965"/>
                  </a:lnTo>
                  <a:lnTo>
                    <a:pt x="550" y="955"/>
                  </a:lnTo>
                  <a:lnTo>
                    <a:pt x="545" y="946"/>
                  </a:lnTo>
                  <a:lnTo>
                    <a:pt x="538" y="936"/>
                  </a:lnTo>
                  <a:lnTo>
                    <a:pt x="531" y="927"/>
                  </a:lnTo>
                  <a:lnTo>
                    <a:pt x="525" y="918"/>
                  </a:lnTo>
                  <a:lnTo>
                    <a:pt x="518" y="908"/>
                  </a:lnTo>
                  <a:lnTo>
                    <a:pt x="511" y="900"/>
                  </a:lnTo>
                  <a:lnTo>
                    <a:pt x="504" y="891"/>
                  </a:lnTo>
                  <a:lnTo>
                    <a:pt x="497" y="882"/>
                  </a:lnTo>
                  <a:lnTo>
                    <a:pt x="490" y="874"/>
                  </a:lnTo>
                  <a:lnTo>
                    <a:pt x="482" y="865"/>
                  </a:lnTo>
                  <a:lnTo>
                    <a:pt x="475" y="857"/>
                  </a:lnTo>
                  <a:lnTo>
                    <a:pt x="467" y="848"/>
                  </a:lnTo>
                  <a:lnTo>
                    <a:pt x="458" y="840"/>
                  </a:lnTo>
                  <a:lnTo>
                    <a:pt x="451" y="833"/>
                  </a:lnTo>
                  <a:lnTo>
                    <a:pt x="442" y="825"/>
                  </a:lnTo>
                  <a:lnTo>
                    <a:pt x="434" y="817"/>
                  </a:lnTo>
                  <a:lnTo>
                    <a:pt x="426" y="810"/>
                  </a:lnTo>
                  <a:lnTo>
                    <a:pt x="417" y="802"/>
                  </a:lnTo>
                  <a:lnTo>
                    <a:pt x="408" y="795"/>
                  </a:lnTo>
                  <a:lnTo>
                    <a:pt x="400" y="787"/>
                  </a:lnTo>
                  <a:lnTo>
                    <a:pt x="390" y="781"/>
                  </a:lnTo>
                  <a:lnTo>
                    <a:pt x="382" y="774"/>
                  </a:lnTo>
                  <a:lnTo>
                    <a:pt x="372" y="767"/>
                  </a:lnTo>
                  <a:lnTo>
                    <a:pt x="362" y="761"/>
                  </a:lnTo>
                  <a:lnTo>
                    <a:pt x="353" y="755"/>
                  </a:lnTo>
                  <a:lnTo>
                    <a:pt x="344" y="749"/>
                  </a:lnTo>
                  <a:lnTo>
                    <a:pt x="334" y="742"/>
                  </a:lnTo>
                  <a:lnTo>
                    <a:pt x="324" y="737"/>
                  </a:lnTo>
                  <a:lnTo>
                    <a:pt x="314" y="732"/>
                  </a:lnTo>
                  <a:lnTo>
                    <a:pt x="305" y="726"/>
                  </a:lnTo>
                  <a:lnTo>
                    <a:pt x="294" y="721"/>
                  </a:lnTo>
                  <a:lnTo>
                    <a:pt x="285" y="715"/>
                  </a:lnTo>
                  <a:lnTo>
                    <a:pt x="274" y="711"/>
                  </a:lnTo>
                  <a:lnTo>
                    <a:pt x="263" y="706"/>
                  </a:lnTo>
                  <a:lnTo>
                    <a:pt x="253" y="702"/>
                  </a:lnTo>
                  <a:lnTo>
                    <a:pt x="242" y="697"/>
                  </a:lnTo>
                  <a:lnTo>
                    <a:pt x="232" y="693"/>
                  </a:lnTo>
                  <a:lnTo>
                    <a:pt x="221" y="690"/>
                  </a:lnTo>
                  <a:lnTo>
                    <a:pt x="211" y="686"/>
                  </a:lnTo>
                  <a:lnTo>
                    <a:pt x="200" y="682"/>
                  </a:lnTo>
                  <a:lnTo>
                    <a:pt x="190" y="678"/>
                  </a:lnTo>
                  <a:lnTo>
                    <a:pt x="178" y="675"/>
                  </a:lnTo>
                  <a:lnTo>
                    <a:pt x="167" y="672"/>
                  </a:lnTo>
                  <a:lnTo>
                    <a:pt x="157" y="669"/>
                  </a:lnTo>
                  <a:lnTo>
                    <a:pt x="145" y="667"/>
                  </a:lnTo>
                  <a:lnTo>
                    <a:pt x="135" y="665"/>
                  </a:lnTo>
                  <a:lnTo>
                    <a:pt x="123" y="662"/>
                  </a:lnTo>
                  <a:lnTo>
                    <a:pt x="112" y="660"/>
                  </a:lnTo>
                  <a:lnTo>
                    <a:pt x="101" y="658"/>
                  </a:lnTo>
                  <a:lnTo>
                    <a:pt x="90" y="656"/>
                  </a:lnTo>
                  <a:lnTo>
                    <a:pt x="78" y="655"/>
                  </a:lnTo>
                  <a:lnTo>
                    <a:pt x="68" y="653"/>
                  </a:lnTo>
                  <a:lnTo>
                    <a:pt x="56" y="652"/>
                  </a:lnTo>
                  <a:lnTo>
                    <a:pt x="45" y="651"/>
                  </a:lnTo>
                  <a:lnTo>
                    <a:pt x="33" y="651"/>
                  </a:lnTo>
                  <a:lnTo>
                    <a:pt x="22" y="650"/>
                  </a:lnTo>
                  <a:lnTo>
                    <a:pt x="11" y="650"/>
                  </a:lnTo>
                  <a:lnTo>
                    <a:pt x="0" y="650"/>
                  </a:lnTo>
                  <a:lnTo>
                    <a:pt x="95" y="34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54" name="WordArt 14">
              <a:extLst>
                <a:ext uri="{FF2B5EF4-FFF2-40B4-BE49-F238E27FC236}">
                  <a16:creationId xmlns:a16="http://schemas.microsoft.com/office/drawing/2014/main" xmlns="" id="{25D3B6F7-DFC6-4441-8BDF-F50E3C143F7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 rot="3726163">
              <a:off x="4906173" y="3085849"/>
              <a:ext cx="1385792" cy="489108"/>
            </a:xfrm>
            <a:prstGeom prst="rect">
              <a:avLst/>
            </a:prstGeom>
          </p:spPr>
          <p:txBody>
            <a:bodyPr wrap="none" fromWordArt="1">
              <a:prstTxWarp prst="textCanUp">
                <a:avLst>
                  <a:gd name="adj" fmla="val 66667"/>
                </a:avLst>
              </a:prstTxWarp>
            </a:bodyPr>
            <a:lstStyle/>
            <a:p>
              <a:pPr algn="ctr"/>
              <a:r>
                <a:rPr lang="ko-KR" altLang="en-US" sz="2400" kern="10" normalizeH="1" dirty="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/>
                  <a:ea typeface="HY헤드라인M"/>
                </a:rPr>
                <a:t>브랜드 신뢰성</a:t>
              </a:r>
            </a:p>
          </p:txBody>
        </p:sp>
        <p:sp>
          <p:nvSpPr>
            <p:cNvPr id="55" name="Freeform 13">
              <a:extLst>
                <a:ext uri="{FF2B5EF4-FFF2-40B4-BE49-F238E27FC236}">
                  <a16:creationId xmlns:a16="http://schemas.microsoft.com/office/drawing/2014/main" xmlns="" id="{9811C0C1-EF71-45BC-AE13-332ABDB3D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2212" y="4296807"/>
              <a:ext cx="2877395" cy="1203895"/>
            </a:xfrm>
            <a:custGeom>
              <a:avLst/>
              <a:gdLst/>
              <a:ahLst/>
              <a:cxnLst>
                <a:cxn ang="0">
                  <a:pos x="2215" y="383"/>
                </a:cxn>
                <a:cxn ang="0">
                  <a:pos x="2163" y="458"/>
                </a:cxn>
                <a:cxn ang="0">
                  <a:pos x="2106" y="528"/>
                </a:cxn>
                <a:cxn ang="0">
                  <a:pos x="2044" y="595"/>
                </a:cxn>
                <a:cxn ang="0">
                  <a:pos x="1978" y="657"/>
                </a:cxn>
                <a:cxn ang="0">
                  <a:pos x="1908" y="714"/>
                </a:cxn>
                <a:cxn ang="0">
                  <a:pos x="1833" y="765"/>
                </a:cxn>
                <a:cxn ang="0">
                  <a:pos x="1755" y="813"/>
                </a:cxn>
                <a:cxn ang="0">
                  <a:pos x="1675" y="854"/>
                </a:cxn>
                <a:cxn ang="0">
                  <a:pos x="1591" y="889"/>
                </a:cxn>
                <a:cxn ang="0">
                  <a:pos x="1506" y="919"/>
                </a:cxn>
                <a:cxn ang="0">
                  <a:pos x="1417" y="942"/>
                </a:cxn>
                <a:cxn ang="0">
                  <a:pos x="1329" y="959"/>
                </a:cxn>
                <a:cxn ang="0">
                  <a:pos x="1239" y="971"/>
                </a:cxn>
                <a:cxn ang="0">
                  <a:pos x="1148" y="976"/>
                </a:cxn>
                <a:cxn ang="0">
                  <a:pos x="1057" y="974"/>
                </a:cxn>
                <a:cxn ang="0">
                  <a:pos x="967" y="966"/>
                </a:cxn>
                <a:cxn ang="0">
                  <a:pos x="877" y="952"/>
                </a:cxn>
                <a:cxn ang="0">
                  <a:pos x="789" y="932"/>
                </a:cxn>
                <a:cxn ang="0">
                  <a:pos x="702" y="905"/>
                </a:cxn>
                <a:cxn ang="0">
                  <a:pos x="618" y="872"/>
                </a:cxn>
                <a:cxn ang="0">
                  <a:pos x="535" y="834"/>
                </a:cxn>
                <a:cxn ang="0">
                  <a:pos x="456" y="789"/>
                </a:cxn>
                <a:cxn ang="0">
                  <a:pos x="380" y="741"/>
                </a:cxn>
                <a:cxn ang="0">
                  <a:pos x="308" y="686"/>
                </a:cxn>
                <a:cxn ang="0">
                  <a:pos x="239" y="626"/>
                </a:cxn>
                <a:cxn ang="0">
                  <a:pos x="175" y="562"/>
                </a:cxn>
                <a:cxn ang="0">
                  <a:pos x="115" y="494"/>
                </a:cxn>
                <a:cxn ang="0">
                  <a:pos x="61" y="421"/>
                </a:cxn>
                <a:cxn ang="0">
                  <a:pos x="11" y="345"/>
                </a:cxn>
                <a:cxn ang="0">
                  <a:pos x="568" y="10"/>
                </a:cxn>
                <a:cxn ang="0">
                  <a:pos x="593" y="48"/>
                </a:cxn>
                <a:cxn ang="0">
                  <a:pos x="621" y="85"/>
                </a:cxn>
                <a:cxn ang="0">
                  <a:pos x="650" y="119"/>
                </a:cxn>
                <a:cxn ang="0">
                  <a:pos x="682" y="151"/>
                </a:cxn>
                <a:cxn ang="0">
                  <a:pos x="717" y="181"/>
                </a:cxn>
                <a:cxn ang="0">
                  <a:pos x="752" y="208"/>
                </a:cxn>
                <a:cxn ang="0">
                  <a:pos x="791" y="233"/>
                </a:cxn>
                <a:cxn ang="0">
                  <a:pos x="830" y="255"/>
                </a:cxn>
                <a:cxn ang="0">
                  <a:pos x="871" y="274"/>
                </a:cxn>
                <a:cxn ang="0">
                  <a:pos x="913" y="290"/>
                </a:cxn>
                <a:cxn ang="0">
                  <a:pos x="958" y="304"/>
                </a:cxn>
                <a:cxn ang="0">
                  <a:pos x="1002" y="313"/>
                </a:cxn>
                <a:cxn ang="0">
                  <a:pos x="1046" y="321"/>
                </a:cxn>
                <a:cxn ang="0">
                  <a:pos x="1091" y="325"/>
                </a:cxn>
                <a:cxn ang="0">
                  <a:pos x="1137" y="326"/>
                </a:cxn>
                <a:cxn ang="0">
                  <a:pos x="1182" y="323"/>
                </a:cxn>
                <a:cxn ang="0">
                  <a:pos x="1227" y="317"/>
                </a:cxn>
                <a:cxn ang="0">
                  <a:pos x="1271" y="309"/>
                </a:cxn>
                <a:cxn ang="0">
                  <a:pos x="1316" y="297"/>
                </a:cxn>
                <a:cxn ang="0">
                  <a:pos x="1358" y="283"/>
                </a:cxn>
                <a:cxn ang="0">
                  <a:pos x="1400" y="264"/>
                </a:cxn>
                <a:cxn ang="0">
                  <a:pos x="1440" y="244"/>
                </a:cxn>
                <a:cxn ang="0">
                  <a:pos x="1479" y="221"/>
                </a:cxn>
                <a:cxn ang="0">
                  <a:pos x="1516" y="194"/>
                </a:cxn>
                <a:cxn ang="0">
                  <a:pos x="1552" y="167"/>
                </a:cxn>
                <a:cxn ang="0">
                  <a:pos x="1584" y="135"/>
                </a:cxn>
                <a:cxn ang="0">
                  <a:pos x="1616" y="102"/>
                </a:cxn>
                <a:cxn ang="0">
                  <a:pos x="1644" y="67"/>
                </a:cxn>
                <a:cxn ang="0">
                  <a:pos x="1671" y="29"/>
                </a:cxn>
                <a:cxn ang="0">
                  <a:pos x="1941" y="252"/>
                </a:cxn>
              </a:cxnLst>
              <a:rect l="0" t="0" r="r" b="b"/>
              <a:pathLst>
                <a:path w="2251" h="977">
                  <a:moveTo>
                    <a:pt x="2250" y="326"/>
                  </a:moveTo>
                  <a:lnTo>
                    <a:pt x="2239" y="345"/>
                  </a:lnTo>
                  <a:lnTo>
                    <a:pt x="2227" y="364"/>
                  </a:lnTo>
                  <a:lnTo>
                    <a:pt x="2215" y="383"/>
                  </a:lnTo>
                  <a:lnTo>
                    <a:pt x="2202" y="403"/>
                  </a:lnTo>
                  <a:lnTo>
                    <a:pt x="2190" y="421"/>
                  </a:lnTo>
                  <a:lnTo>
                    <a:pt x="2177" y="440"/>
                  </a:lnTo>
                  <a:lnTo>
                    <a:pt x="2163" y="458"/>
                  </a:lnTo>
                  <a:lnTo>
                    <a:pt x="2150" y="476"/>
                  </a:lnTo>
                  <a:lnTo>
                    <a:pt x="2135" y="494"/>
                  </a:lnTo>
                  <a:lnTo>
                    <a:pt x="2121" y="511"/>
                  </a:lnTo>
                  <a:lnTo>
                    <a:pt x="2106" y="528"/>
                  </a:lnTo>
                  <a:lnTo>
                    <a:pt x="2091" y="546"/>
                  </a:lnTo>
                  <a:lnTo>
                    <a:pt x="2076" y="562"/>
                  </a:lnTo>
                  <a:lnTo>
                    <a:pt x="2060" y="578"/>
                  </a:lnTo>
                  <a:lnTo>
                    <a:pt x="2044" y="595"/>
                  </a:lnTo>
                  <a:lnTo>
                    <a:pt x="2028" y="611"/>
                  </a:lnTo>
                  <a:lnTo>
                    <a:pt x="2011" y="626"/>
                  </a:lnTo>
                  <a:lnTo>
                    <a:pt x="1995" y="642"/>
                  </a:lnTo>
                  <a:lnTo>
                    <a:pt x="1978" y="657"/>
                  </a:lnTo>
                  <a:lnTo>
                    <a:pt x="1961" y="671"/>
                  </a:lnTo>
                  <a:lnTo>
                    <a:pt x="1943" y="686"/>
                  </a:lnTo>
                  <a:lnTo>
                    <a:pt x="1925" y="700"/>
                  </a:lnTo>
                  <a:lnTo>
                    <a:pt x="1908" y="714"/>
                  </a:lnTo>
                  <a:lnTo>
                    <a:pt x="1890" y="727"/>
                  </a:lnTo>
                  <a:lnTo>
                    <a:pt x="1870" y="741"/>
                  </a:lnTo>
                  <a:lnTo>
                    <a:pt x="1852" y="753"/>
                  </a:lnTo>
                  <a:lnTo>
                    <a:pt x="1833" y="765"/>
                  </a:lnTo>
                  <a:lnTo>
                    <a:pt x="1814" y="778"/>
                  </a:lnTo>
                  <a:lnTo>
                    <a:pt x="1795" y="789"/>
                  </a:lnTo>
                  <a:lnTo>
                    <a:pt x="1775" y="801"/>
                  </a:lnTo>
                  <a:lnTo>
                    <a:pt x="1755" y="813"/>
                  </a:lnTo>
                  <a:lnTo>
                    <a:pt x="1735" y="823"/>
                  </a:lnTo>
                  <a:lnTo>
                    <a:pt x="1715" y="834"/>
                  </a:lnTo>
                  <a:lnTo>
                    <a:pt x="1695" y="844"/>
                  </a:lnTo>
                  <a:lnTo>
                    <a:pt x="1675" y="854"/>
                  </a:lnTo>
                  <a:lnTo>
                    <a:pt x="1653" y="863"/>
                  </a:lnTo>
                  <a:lnTo>
                    <a:pt x="1633" y="872"/>
                  </a:lnTo>
                  <a:lnTo>
                    <a:pt x="1612" y="881"/>
                  </a:lnTo>
                  <a:lnTo>
                    <a:pt x="1591" y="889"/>
                  </a:lnTo>
                  <a:lnTo>
                    <a:pt x="1570" y="897"/>
                  </a:lnTo>
                  <a:lnTo>
                    <a:pt x="1549" y="905"/>
                  </a:lnTo>
                  <a:lnTo>
                    <a:pt x="1527" y="911"/>
                  </a:lnTo>
                  <a:lnTo>
                    <a:pt x="1506" y="919"/>
                  </a:lnTo>
                  <a:lnTo>
                    <a:pt x="1484" y="925"/>
                  </a:lnTo>
                  <a:lnTo>
                    <a:pt x="1461" y="932"/>
                  </a:lnTo>
                  <a:lnTo>
                    <a:pt x="1439" y="937"/>
                  </a:lnTo>
                  <a:lnTo>
                    <a:pt x="1417" y="942"/>
                  </a:lnTo>
                  <a:lnTo>
                    <a:pt x="1395" y="947"/>
                  </a:lnTo>
                  <a:lnTo>
                    <a:pt x="1373" y="952"/>
                  </a:lnTo>
                  <a:lnTo>
                    <a:pt x="1351" y="956"/>
                  </a:lnTo>
                  <a:lnTo>
                    <a:pt x="1329" y="959"/>
                  </a:lnTo>
                  <a:lnTo>
                    <a:pt x="1306" y="963"/>
                  </a:lnTo>
                  <a:lnTo>
                    <a:pt x="1284" y="966"/>
                  </a:lnTo>
                  <a:lnTo>
                    <a:pt x="1261" y="968"/>
                  </a:lnTo>
                  <a:lnTo>
                    <a:pt x="1239" y="971"/>
                  </a:lnTo>
                  <a:lnTo>
                    <a:pt x="1216" y="972"/>
                  </a:lnTo>
                  <a:lnTo>
                    <a:pt x="1194" y="974"/>
                  </a:lnTo>
                  <a:lnTo>
                    <a:pt x="1171" y="975"/>
                  </a:lnTo>
                  <a:lnTo>
                    <a:pt x="1148" y="976"/>
                  </a:lnTo>
                  <a:lnTo>
                    <a:pt x="1126" y="976"/>
                  </a:lnTo>
                  <a:lnTo>
                    <a:pt x="1102" y="976"/>
                  </a:lnTo>
                  <a:lnTo>
                    <a:pt x="1079" y="975"/>
                  </a:lnTo>
                  <a:lnTo>
                    <a:pt x="1057" y="974"/>
                  </a:lnTo>
                  <a:lnTo>
                    <a:pt x="1034" y="972"/>
                  </a:lnTo>
                  <a:lnTo>
                    <a:pt x="1012" y="971"/>
                  </a:lnTo>
                  <a:lnTo>
                    <a:pt x="989" y="968"/>
                  </a:lnTo>
                  <a:lnTo>
                    <a:pt x="967" y="966"/>
                  </a:lnTo>
                  <a:lnTo>
                    <a:pt x="944" y="963"/>
                  </a:lnTo>
                  <a:lnTo>
                    <a:pt x="922" y="959"/>
                  </a:lnTo>
                  <a:lnTo>
                    <a:pt x="900" y="956"/>
                  </a:lnTo>
                  <a:lnTo>
                    <a:pt x="877" y="952"/>
                  </a:lnTo>
                  <a:lnTo>
                    <a:pt x="855" y="947"/>
                  </a:lnTo>
                  <a:lnTo>
                    <a:pt x="833" y="942"/>
                  </a:lnTo>
                  <a:lnTo>
                    <a:pt x="811" y="937"/>
                  </a:lnTo>
                  <a:lnTo>
                    <a:pt x="789" y="932"/>
                  </a:lnTo>
                  <a:lnTo>
                    <a:pt x="767" y="925"/>
                  </a:lnTo>
                  <a:lnTo>
                    <a:pt x="745" y="919"/>
                  </a:lnTo>
                  <a:lnTo>
                    <a:pt x="723" y="911"/>
                  </a:lnTo>
                  <a:lnTo>
                    <a:pt x="702" y="905"/>
                  </a:lnTo>
                  <a:lnTo>
                    <a:pt x="681" y="897"/>
                  </a:lnTo>
                  <a:lnTo>
                    <a:pt x="660" y="889"/>
                  </a:lnTo>
                  <a:lnTo>
                    <a:pt x="639" y="881"/>
                  </a:lnTo>
                  <a:lnTo>
                    <a:pt x="618" y="872"/>
                  </a:lnTo>
                  <a:lnTo>
                    <a:pt x="597" y="863"/>
                  </a:lnTo>
                  <a:lnTo>
                    <a:pt x="576" y="854"/>
                  </a:lnTo>
                  <a:lnTo>
                    <a:pt x="555" y="844"/>
                  </a:lnTo>
                  <a:lnTo>
                    <a:pt x="535" y="834"/>
                  </a:lnTo>
                  <a:lnTo>
                    <a:pt x="515" y="823"/>
                  </a:lnTo>
                  <a:lnTo>
                    <a:pt x="495" y="813"/>
                  </a:lnTo>
                  <a:lnTo>
                    <a:pt x="476" y="801"/>
                  </a:lnTo>
                  <a:lnTo>
                    <a:pt x="456" y="789"/>
                  </a:lnTo>
                  <a:lnTo>
                    <a:pt x="436" y="778"/>
                  </a:lnTo>
                  <a:lnTo>
                    <a:pt x="417" y="765"/>
                  </a:lnTo>
                  <a:lnTo>
                    <a:pt x="399" y="753"/>
                  </a:lnTo>
                  <a:lnTo>
                    <a:pt x="380" y="741"/>
                  </a:lnTo>
                  <a:lnTo>
                    <a:pt x="361" y="727"/>
                  </a:lnTo>
                  <a:lnTo>
                    <a:pt x="343" y="714"/>
                  </a:lnTo>
                  <a:lnTo>
                    <a:pt x="325" y="700"/>
                  </a:lnTo>
                  <a:lnTo>
                    <a:pt x="308" y="686"/>
                  </a:lnTo>
                  <a:lnTo>
                    <a:pt x="289" y="671"/>
                  </a:lnTo>
                  <a:lnTo>
                    <a:pt x="272" y="657"/>
                  </a:lnTo>
                  <a:lnTo>
                    <a:pt x="256" y="642"/>
                  </a:lnTo>
                  <a:lnTo>
                    <a:pt x="239" y="626"/>
                  </a:lnTo>
                  <a:lnTo>
                    <a:pt x="222" y="611"/>
                  </a:lnTo>
                  <a:lnTo>
                    <a:pt x="206" y="595"/>
                  </a:lnTo>
                  <a:lnTo>
                    <a:pt x="191" y="578"/>
                  </a:lnTo>
                  <a:lnTo>
                    <a:pt x="175" y="562"/>
                  </a:lnTo>
                  <a:lnTo>
                    <a:pt x="160" y="546"/>
                  </a:lnTo>
                  <a:lnTo>
                    <a:pt x="145" y="528"/>
                  </a:lnTo>
                  <a:lnTo>
                    <a:pt x="130" y="511"/>
                  </a:lnTo>
                  <a:lnTo>
                    <a:pt x="115" y="494"/>
                  </a:lnTo>
                  <a:lnTo>
                    <a:pt x="101" y="476"/>
                  </a:lnTo>
                  <a:lnTo>
                    <a:pt x="87" y="458"/>
                  </a:lnTo>
                  <a:lnTo>
                    <a:pt x="74" y="440"/>
                  </a:lnTo>
                  <a:lnTo>
                    <a:pt x="61" y="421"/>
                  </a:lnTo>
                  <a:lnTo>
                    <a:pt x="48" y="403"/>
                  </a:lnTo>
                  <a:lnTo>
                    <a:pt x="35" y="383"/>
                  </a:lnTo>
                  <a:lnTo>
                    <a:pt x="23" y="364"/>
                  </a:lnTo>
                  <a:lnTo>
                    <a:pt x="11" y="345"/>
                  </a:lnTo>
                  <a:lnTo>
                    <a:pt x="0" y="326"/>
                  </a:lnTo>
                  <a:lnTo>
                    <a:pt x="213" y="60"/>
                  </a:lnTo>
                  <a:lnTo>
                    <a:pt x="562" y="0"/>
                  </a:lnTo>
                  <a:lnTo>
                    <a:pt x="568" y="10"/>
                  </a:lnTo>
                  <a:lnTo>
                    <a:pt x="575" y="21"/>
                  </a:lnTo>
                  <a:lnTo>
                    <a:pt x="580" y="29"/>
                  </a:lnTo>
                  <a:lnTo>
                    <a:pt x="586" y="39"/>
                  </a:lnTo>
                  <a:lnTo>
                    <a:pt x="593" y="48"/>
                  </a:lnTo>
                  <a:lnTo>
                    <a:pt x="600" y="58"/>
                  </a:lnTo>
                  <a:lnTo>
                    <a:pt x="606" y="67"/>
                  </a:lnTo>
                  <a:lnTo>
                    <a:pt x="613" y="76"/>
                  </a:lnTo>
                  <a:lnTo>
                    <a:pt x="621" y="85"/>
                  </a:lnTo>
                  <a:lnTo>
                    <a:pt x="627" y="94"/>
                  </a:lnTo>
                  <a:lnTo>
                    <a:pt x="635" y="102"/>
                  </a:lnTo>
                  <a:lnTo>
                    <a:pt x="643" y="111"/>
                  </a:lnTo>
                  <a:lnTo>
                    <a:pt x="650" y="119"/>
                  </a:lnTo>
                  <a:lnTo>
                    <a:pt x="658" y="127"/>
                  </a:lnTo>
                  <a:lnTo>
                    <a:pt x="666" y="135"/>
                  </a:lnTo>
                  <a:lnTo>
                    <a:pt x="673" y="143"/>
                  </a:lnTo>
                  <a:lnTo>
                    <a:pt x="682" y="151"/>
                  </a:lnTo>
                  <a:lnTo>
                    <a:pt x="691" y="159"/>
                  </a:lnTo>
                  <a:lnTo>
                    <a:pt x="699" y="167"/>
                  </a:lnTo>
                  <a:lnTo>
                    <a:pt x="708" y="173"/>
                  </a:lnTo>
                  <a:lnTo>
                    <a:pt x="717" y="181"/>
                  </a:lnTo>
                  <a:lnTo>
                    <a:pt x="725" y="188"/>
                  </a:lnTo>
                  <a:lnTo>
                    <a:pt x="734" y="194"/>
                  </a:lnTo>
                  <a:lnTo>
                    <a:pt x="743" y="201"/>
                  </a:lnTo>
                  <a:lnTo>
                    <a:pt x="752" y="208"/>
                  </a:lnTo>
                  <a:lnTo>
                    <a:pt x="762" y="215"/>
                  </a:lnTo>
                  <a:lnTo>
                    <a:pt x="771" y="221"/>
                  </a:lnTo>
                  <a:lnTo>
                    <a:pt x="781" y="227"/>
                  </a:lnTo>
                  <a:lnTo>
                    <a:pt x="791" y="233"/>
                  </a:lnTo>
                  <a:lnTo>
                    <a:pt x="800" y="239"/>
                  </a:lnTo>
                  <a:lnTo>
                    <a:pt x="811" y="244"/>
                  </a:lnTo>
                  <a:lnTo>
                    <a:pt x="820" y="250"/>
                  </a:lnTo>
                  <a:lnTo>
                    <a:pt x="830" y="255"/>
                  </a:lnTo>
                  <a:lnTo>
                    <a:pt x="840" y="260"/>
                  </a:lnTo>
                  <a:lnTo>
                    <a:pt x="851" y="264"/>
                  </a:lnTo>
                  <a:lnTo>
                    <a:pt x="861" y="269"/>
                  </a:lnTo>
                  <a:lnTo>
                    <a:pt x="871" y="274"/>
                  </a:lnTo>
                  <a:lnTo>
                    <a:pt x="882" y="278"/>
                  </a:lnTo>
                  <a:lnTo>
                    <a:pt x="892" y="283"/>
                  </a:lnTo>
                  <a:lnTo>
                    <a:pt x="903" y="286"/>
                  </a:lnTo>
                  <a:lnTo>
                    <a:pt x="913" y="290"/>
                  </a:lnTo>
                  <a:lnTo>
                    <a:pt x="925" y="294"/>
                  </a:lnTo>
                  <a:lnTo>
                    <a:pt x="935" y="297"/>
                  </a:lnTo>
                  <a:lnTo>
                    <a:pt x="946" y="301"/>
                  </a:lnTo>
                  <a:lnTo>
                    <a:pt x="958" y="304"/>
                  </a:lnTo>
                  <a:lnTo>
                    <a:pt x="968" y="307"/>
                  </a:lnTo>
                  <a:lnTo>
                    <a:pt x="979" y="309"/>
                  </a:lnTo>
                  <a:lnTo>
                    <a:pt x="990" y="311"/>
                  </a:lnTo>
                  <a:lnTo>
                    <a:pt x="1002" y="313"/>
                  </a:lnTo>
                  <a:lnTo>
                    <a:pt x="1012" y="315"/>
                  </a:lnTo>
                  <a:lnTo>
                    <a:pt x="1024" y="317"/>
                  </a:lnTo>
                  <a:lnTo>
                    <a:pt x="1035" y="319"/>
                  </a:lnTo>
                  <a:lnTo>
                    <a:pt x="1046" y="321"/>
                  </a:lnTo>
                  <a:lnTo>
                    <a:pt x="1057" y="322"/>
                  </a:lnTo>
                  <a:lnTo>
                    <a:pt x="1069" y="323"/>
                  </a:lnTo>
                  <a:lnTo>
                    <a:pt x="1080" y="324"/>
                  </a:lnTo>
                  <a:lnTo>
                    <a:pt x="1091" y="325"/>
                  </a:lnTo>
                  <a:lnTo>
                    <a:pt x="1102" y="325"/>
                  </a:lnTo>
                  <a:lnTo>
                    <a:pt x="1114" y="326"/>
                  </a:lnTo>
                  <a:lnTo>
                    <a:pt x="1126" y="326"/>
                  </a:lnTo>
                  <a:lnTo>
                    <a:pt x="1137" y="326"/>
                  </a:lnTo>
                  <a:lnTo>
                    <a:pt x="1148" y="325"/>
                  </a:lnTo>
                  <a:lnTo>
                    <a:pt x="1159" y="325"/>
                  </a:lnTo>
                  <a:lnTo>
                    <a:pt x="1171" y="324"/>
                  </a:lnTo>
                  <a:lnTo>
                    <a:pt x="1182" y="323"/>
                  </a:lnTo>
                  <a:lnTo>
                    <a:pt x="1194" y="322"/>
                  </a:lnTo>
                  <a:lnTo>
                    <a:pt x="1204" y="321"/>
                  </a:lnTo>
                  <a:lnTo>
                    <a:pt x="1216" y="319"/>
                  </a:lnTo>
                  <a:lnTo>
                    <a:pt x="1227" y="317"/>
                  </a:lnTo>
                  <a:lnTo>
                    <a:pt x="1238" y="315"/>
                  </a:lnTo>
                  <a:lnTo>
                    <a:pt x="1249" y="313"/>
                  </a:lnTo>
                  <a:lnTo>
                    <a:pt x="1261" y="311"/>
                  </a:lnTo>
                  <a:lnTo>
                    <a:pt x="1271" y="309"/>
                  </a:lnTo>
                  <a:lnTo>
                    <a:pt x="1283" y="307"/>
                  </a:lnTo>
                  <a:lnTo>
                    <a:pt x="1293" y="304"/>
                  </a:lnTo>
                  <a:lnTo>
                    <a:pt x="1304" y="301"/>
                  </a:lnTo>
                  <a:lnTo>
                    <a:pt x="1316" y="297"/>
                  </a:lnTo>
                  <a:lnTo>
                    <a:pt x="1326" y="294"/>
                  </a:lnTo>
                  <a:lnTo>
                    <a:pt x="1337" y="290"/>
                  </a:lnTo>
                  <a:lnTo>
                    <a:pt x="1347" y="286"/>
                  </a:lnTo>
                  <a:lnTo>
                    <a:pt x="1358" y="283"/>
                  </a:lnTo>
                  <a:lnTo>
                    <a:pt x="1368" y="278"/>
                  </a:lnTo>
                  <a:lnTo>
                    <a:pt x="1379" y="274"/>
                  </a:lnTo>
                  <a:lnTo>
                    <a:pt x="1389" y="269"/>
                  </a:lnTo>
                  <a:lnTo>
                    <a:pt x="1400" y="264"/>
                  </a:lnTo>
                  <a:lnTo>
                    <a:pt x="1411" y="260"/>
                  </a:lnTo>
                  <a:lnTo>
                    <a:pt x="1420" y="255"/>
                  </a:lnTo>
                  <a:lnTo>
                    <a:pt x="1431" y="250"/>
                  </a:lnTo>
                  <a:lnTo>
                    <a:pt x="1440" y="244"/>
                  </a:lnTo>
                  <a:lnTo>
                    <a:pt x="1450" y="239"/>
                  </a:lnTo>
                  <a:lnTo>
                    <a:pt x="1460" y="233"/>
                  </a:lnTo>
                  <a:lnTo>
                    <a:pt x="1470" y="227"/>
                  </a:lnTo>
                  <a:lnTo>
                    <a:pt x="1479" y="221"/>
                  </a:lnTo>
                  <a:lnTo>
                    <a:pt x="1488" y="215"/>
                  </a:lnTo>
                  <a:lnTo>
                    <a:pt x="1498" y="208"/>
                  </a:lnTo>
                  <a:lnTo>
                    <a:pt x="1508" y="201"/>
                  </a:lnTo>
                  <a:lnTo>
                    <a:pt x="1516" y="194"/>
                  </a:lnTo>
                  <a:lnTo>
                    <a:pt x="1526" y="188"/>
                  </a:lnTo>
                  <a:lnTo>
                    <a:pt x="1534" y="181"/>
                  </a:lnTo>
                  <a:lnTo>
                    <a:pt x="1543" y="173"/>
                  </a:lnTo>
                  <a:lnTo>
                    <a:pt x="1552" y="167"/>
                  </a:lnTo>
                  <a:lnTo>
                    <a:pt x="1560" y="159"/>
                  </a:lnTo>
                  <a:lnTo>
                    <a:pt x="1568" y="151"/>
                  </a:lnTo>
                  <a:lnTo>
                    <a:pt x="1577" y="143"/>
                  </a:lnTo>
                  <a:lnTo>
                    <a:pt x="1584" y="135"/>
                  </a:lnTo>
                  <a:lnTo>
                    <a:pt x="1593" y="127"/>
                  </a:lnTo>
                  <a:lnTo>
                    <a:pt x="1601" y="119"/>
                  </a:lnTo>
                  <a:lnTo>
                    <a:pt x="1608" y="111"/>
                  </a:lnTo>
                  <a:lnTo>
                    <a:pt x="1616" y="102"/>
                  </a:lnTo>
                  <a:lnTo>
                    <a:pt x="1623" y="94"/>
                  </a:lnTo>
                  <a:lnTo>
                    <a:pt x="1630" y="85"/>
                  </a:lnTo>
                  <a:lnTo>
                    <a:pt x="1637" y="76"/>
                  </a:lnTo>
                  <a:lnTo>
                    <a:pt x="1644" y="67"/>
                  </a:lnTo>
                  <a:lnTo>
                    <a:pt x="1651" y="58"/>
                  </a:lnTo>
                  <a:lnTo>
                    <a:pt x="1657" y="48"/>
                  </a:lnTo>
                  <a:lnTo>
                    <a:pt x="1664" y="39"/>
                  </a:lnTo>
                  <a:lnTo>
                    <a:pt x="1671" y="29"/>
                  </a:lnTo>
                  <a:lnTo>
                    <a:pt x="1676" y="21"/>
                  </a:lnTo>
                  <a:lnTo>
                    <a:pt x="1682" y="10"/>
                  </a:lnTo>
                  <a:lnTo>
                    <a:pt x="1688" y="0"/>
                  </a:lnTo>
                  <a:lnTo>
                    <a:pt x="1941" y="252"/>
                  </a:lnTo>
                  <a:lnTo>
                    <a:pt x="2250" y="326"/>
                  </a:lnTo>
                </a:path>
              </a:pathLst>
            </a:custGeom>
            <a:gradFill rotWithShape="1">
              <a:gsLst>
                <a:gs pos="0">
                  <a:srgbClr val="017932"/>
                </a:gs>
                <a:gs pos="50000">
                  <a:srgbClr val="4CBCA1"/>
                </a:gs>
                <a:gs pos="100000">
                  <a:srgbClr val="017932"/>
                </a:gs>
              </a:gsLst>
              <a:lin ang="18900000" scaled="1"/>
            </a:gradFill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56" name="WordArt 15">
              <a:extLst>
                <a:ext uri="{FF2B5EF4-FFF2-40B4-BE49-F238E27FC236}">
                  <a16:creationId xmlns:a16="http://schemas.microsoft.com/office/drawing/2014/main" xmlns="" id="{A01CD1D1-9FA5-4625-B955-8EEFBF3D842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712096" y="4797152"/>
              <a:ext cx="1868016" cy="357740"/>
            </a:xfrm>
            <a:prstGeom prst="rect">
              <a:avLst/>
            </a:prstGeom>
          </p:spPr>
          <p:txBody>
            <a:bodyPr wrap="none" fromWordArt="1">
              <a:prstTxWarp prst="textCanDown">
                <a:avLst>
                  <a:gd name="adj" fmla="val 14287"/>
                </a:avLst>
              </a:prstTxWarp>
            </a:bodyPr>
            <a:lstStyle/>
            <a:p>
              <a:pPr algn="ctr"/>
              <a:r>
                <a:rPr lang="ko-KR" altLang="en-US" sz="36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effectLst>
                    <a:outerShdw dist="35921" dir="2700000" algn="ctr" rotWithShape="0">
                      <a:srgbClr val="868686"/>
                    </a:outerShdw>
                  </a:effectLst>
                  <a:latin typeface="HY헤드라인M"/>
                  <a:ea typeface="HY헤드라인M"/>
                </a:rPr>
                <a:t>기술의 신뢰성</a:t>
              </a:r>
            </a:p>
          </p:txBody>
        </p:sp>
        <p:sp>
          <p:nvSpPr>
            <p:cNvPr id="57" name="Freeform 11">
              <a:extLst>
                <a:ext uri="{FF2B5EF4-FFF2-40B4-BE49-F238E27FC236}">
                  <a16:creationId xmlns:a16="http://schemas.microsoft.com/office/drawing/2014/main" xmlns="" id="{87038D5C-8733-409F-9FA4-803E89CF9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9337" y="2297144"/>
              <a:ext cx="1784651" cy="2403063"/>
            </a:xfrm>
            <a:custGeom>
              <a:avLst/>
              <a:gdLst/>
              <a:ahLst/>
              <a:cxnLst>
                <a:cxn ang="0">
                  <a:pos x="141" y="1889"/>
                </a:cxn>
                <a:cxn ang="0">
                  <a:pos x="103" y="1808"/>
                </a:cxn>
                <a:cxn ang="0">
                  <a:pos x="71" y="1723"/>
                </a:cxn>
                <a:cxn ang="0">
                  <a:pos x="44" y="1636"/>
                </a:cxn>
                <a:cxn ang="0">
                  <a:pos x="24" y="1548"/>
                </a:cxn>
                <a:cxn ang="0">
                  <a:pos x="9" y="1458"/>
                </a:cxn>
                <a:cxn ang="0">
                  <a:pos x="2" y="1368"/>
                </a:cxn>
                <a:cxn ang="0">
                  <a:pos x="0" y="1277"/>
                </a:cxn>
                <a:cxn ang="0">
                  <a:pos x="5" y="1187"/>
                </a:cxn>
                <a:cxn ang="0">
                  <a:pos x="15" y="1097"/>
                </a:cxn>
                <a:cxn ang="0">
                  <a:pos x="33" y="1007"/>
                </a:cxn>
                <a:cxn ang="0">
                  <a:pos x="57" y="920"/>
                </a:cxn>
                <a:cxn ang="0">
                  <a:pos x="86" y="834"/>
                </a:cxn>
                <a:cxn ang="0">
                  <a:pos x="122" y="751"/>
                </a:cxn>
                <a:cxn ang="0">
                  <a:pos x="163" y="669"/>
                </a:cxn>
                <a:cxn ang="0">
                  <a:pos x="209" y="592"/>
                </a:cxn>
                <a:cxn ang="0">
                  <a:pos x="261" y="518"/>
                </a:cxn>
                <a:cxn ang="0">
                  <a:pos x="319" y="447"/>
                </a:cxn>
                <a:cxn ang="0">
                  <a:pos x="380" y="380"/>
                </a:cxn>
                <a:cxn ang="0">
                  <a:pos x="446" y="319"/>
                </a:cxn>
                <a:cxn ang="0">
                  <a:pos x="517" y="261"/>
                </a:cxn>
                <a:cxn ang="0">
                  <a:pos x="591" y="210"/>
                </a:cxn>
                <a:cxn ang="0">
                  <a:pos x="669" y="164"/>
                </a:cxn>
                <a:cxn ang="0">
                  <a:pos x="750" y="122"/>
                </a:cxn>
                <a:cxn ang="0">
                  <a:pos x="834" y="87"/>
                </a:cxn>
                <a:cxn ang="0">
                  <a:pos x="919" y="57"/>
                </a:cxn>
                <a:cxn ang="0">
                  <a:pos x="1007" y="33"/>
                </a:cxn>
                <a:cxn ang="0">
                  <a:pos x="1096" y="16"/>
                </a:cxn>
                <a:cxn ang="0">
                  <a:pos x="1186" y="5"/>
                </a:cxn>
                <a:cxn ang="0">
                  <a:pos x="1276" y="0"/>
                </a:cxn>
                <a:cxn ang="0">
                  <a:pos x="1288" y="650"/>
                </a:cxn>
                <a:cxn ang="0">
                  <a:pos x="1243" y="652"/>
                </a:cxn>
                <a:cxn ang="0">
                  <a:pos x="1198" y="658"/>
                </a:cxn>
                <a:cxn ang="0">
                  <a:pos x="1153" y="667"/>
                </a:cxn>
                <a:cxn ang="0">
                  <a:pos x="1109" y="678"/>
                </a:cxn>
                <a:cxn ang="0">
                  <a:pos x="1066" y="693"/>
                </a:cxn>
                <a:cxn ang="0">
                  <a:pos x="1025" y="711"/>
                </a:cxn>
                <a:cxn ang="0">
                  <a:pos x="985" y="732"/>
                </a:cxn>
                <a:cxn ang="0">
                  <a:pos x="945" y="755"/>
                </a:cxn>
                <a:cxn ang="0">
                  <a:pos x="908" y="781"/>
                </a:cxn>
                <a:cxn ang="0">
                  <a:pos x="873" y="810"/>
                </a:cxn>
                <a:cxn ang="0">
                  <a:pos x="840" y="840"/>
                </a:cxn>
                <a:cxn ang="0">
                  <a:pos x="809" y="874"/>
                </a:cxn>
                <a:cxn ang="0">
                  <a:pos x="780" y="908"/>
                </a:cxn>
                <a:cxn ang="0">
                  <a:pos x="754" y="946"/>
                </a:cxn>
                <a:cxn ang="0">
                  <a:pos x="731" y="985"/>
                </a:cxn>
                <a:cxn ang="0">
                  <a:pos x="710" y="1025"/>
                </a:cxn>
                <a:cxn ang="0">
                  <a:pos x="693" y="1067"/>
                </a:cxn>
                <a:cxn ang="0">
                  <a:pos x="678" y="1110"/>
                </a:cxn>
                <a:cxn ang="0">
                  <a:pos x="666" y="1153"/>
                </a:cxn>
                <a:cxn ang="0">
                  <a:pos x="657" y="1198"/>
                </a:cxn>
                <a:cxn ang="0">
                  <a:pos x="652" y="1243"/>
                </a:cxn>
                <a:cxn ang="0">
                  <a:pos x="650" y="1289"/>
                </a:cxn>
                <a:cxn ang="0">
                  <a:pos x="651" y="1334"/>
                </a:cxn>
                <a:cxn ang="0">
                  <a:pos x="654" y="1379"/>
                </a:cxn>
                <a:cxn ang="0">
                  <a:pos x="661" y="1424"/>
                </a:cxn>
                <a:cxn ang="0">
                  <a:pos x="672" y="1468"/>
                </a:cxn>
                <a:cxn ang="0">
                  <a:pos x="685" y="1511"/>
                </a:cxn>
                <a:cxn ang="0">
                  <a:pos x="702" y="1553"/>
                </a:cxn>
                <a:cxn ang="0">
                  <a:pos x="721" y="1595"/>
                </a:cxn>
                <a:cxn ang="0">
                  <a:pos x="387" y="1684"/>
                </a:cxn>
              </a:cxnLst>
              <a:rect l="0" t="0" r="r" b="b"/>
              <a:pathLst>
                <a:path w="1396" h="1951">
                  <a:moveTo>
                    <a:pt x="174" y="1950"/>
                  </a:moveTo>
                  <a:lnTo>
                    <a:pt x="163" y="1930"/>
                  </a:lnTo>
                  <a:lnTo>
                    <a:pt x="152" y="1910"/>
                  </a:lnTo>
                  <a:lnTo>
                    <a:pt x="141" y="1889"/>
                  </a:lnTo>
                  <a:lnTo>
                    <a:pt x="131" y="1869"/>
                  </a:lnTo>
                  <a:lnTo>
                    <a:pt x="122" y="1849"/>
                  </a:lnTo>
                  <a:lnTo>
                    <a:pt x="112" y="1828"/>
                  </a:lnTo>
                  <a:lnTo>
                    <a:pt x="103" y="1808"/>
                  </a:lnTo>
                  <a:lnTo>
                    <a:pt x="94" y="1787"/>
                  </a:lnTo>
                  <a:lnTo>
                    <a:pt x="86" y="1766"/>
                  </a:lnTo>
                  <a:lnTo>
                    <a:pt x="78" y="1744"/>
                  </a:lnTo>
                  <a:lnTo>
                    <a:pt x="71" y="1723"/>
                  </a:lnTo>
                  <a:lnTo>
                    <a:pt x="63" y="1701"/>
                  </a:lnTo>
                  <a:lnTo>
                    <a:pt x="57" y="1680"/>
                  </a:lnTo>
                  <a:lnTo>
                    <a:pt x="50" y="1658"/>
                  </a:lnTo>
                  <a:lnTo>
                    <a:pt x="44" y="1636"/>
                  </a:lnTo>
                  <a:lnTo>
                    <a:pt x="38" y="1614"/>
                  </a:lnTo>
                  <a:lnTo>
                    <a:pt x="33" y="1592"/>
                  </a:lnTo>
                  <a:lnTo>
                    <a:pt x="28" y="1570"/>
                  </a:lnTo>
                  <a:lnTo>
                    <a:pt x="24" y="1548"/>
                  </a:lnTo>
                  <a:lnTo>
                    <a:pt x="19" y="1526"/>
                  </a:lnTo>
                  <a:lnTo>
                    <a:pt x="15" y="1504"/>
                  </a:lnTo>
                  <a:lnTo>
                    <a:pt x="12" y="1480"/>
                  </a:lnTo>
                  <a:lnTo>
                    <a:pt x="9" y="1458"/>
                  </a:lnTo>
                  <a:lnTo>
                    <a:pt x="7" y="1435"/>
                  </a:lnTo>
                  <a:lnTo>
                    <a:pt x="5" y="1413"/>
                  </a:lnTo>
                  <a:lnTo>
                    <a:pt x="3" y="1390"/>
                  </a:lnTo>
                  <a:lnTo>
                    <a:pt x="2" y="1368"/>
                  </a:lnTo>
                  <a:lnTo>
                    <a:pt x="1" y="1345"/>
                  </a:lnTo>
                  <a:lnTo>
                    <a:pt x="0" y="1322"/>
                  </a:lnTo>
                  <a:lnTo>
                    <a:pt x="0" y="1300"/>
                  </a:lnTo>
                  <a:lnTo>
                    <a:pt x="0" y="1277"/>
                  </a:lnTo>
                  <a:lnTo>
                    <a:pt x="1" y="1254"/>
                  </a:lnTo>
                  <a:lnTo>
                    <a:pt x="2" y="1232"/>
                  </a:lnTo>
                  <a:lnTo>
                    <a:pt x="3" y="1209"/>
                  </a:lnTo>
                  <a:lnTo>
                    <a:pt x="5" y="1187"/>
                  </a:lnTo>
                  <a:lnTo>
                    <a:pt x="7" y="1164"/>
                  </a:lnTo>
                  <a:lnTo>
                    <a:pt x="9" y="1142"/>
                  </a:lnTo>
                  <a:lnTo>
                    <a:pt x="12" y="1119"/>
                  </a:lnTo>
                  <a:lnTo>
                    <a:pt x="15" y="1097"/>
                  </a:lnTo>
                  <a:lnTo>
                    <a:pt x="19" y="1074"/>
                  </a:lnTo>
                  <a:lnTo>
                    <a:pt x="24" y="1051"/>
                  </a:lnTo>
                  <a:lnTo>
                    <a:pt x="28" y="1029"/>
                  </a:lnTo>
                  <a:lnTo>
                    <a:pt x="33" y="1007"/>
                  </a:lnTo>
                  <a:lnTo>
                    <a:pt x="38" y="985"/>
                  </a:lnTo>
                  <a:lnTo>
                    <a:pt x="44" y="963"/>
                  </a:lnTo>
                  <a:lnTo>
                    <a:pt x="50" y="942"/>
                  </a:lnTo>
                  <a:lnTo>
                    <a:pt x="57" y="920"/>
                  </a:lnTo>
                  <a:lnTo>
                    <a:pt x="63" y="898"/>
                  </a:lnTo>
                  <a:lnTo>
                    <a:pt x="71" y="877"/>
                  </a:lnTo>
                  <a:lnTo>
                    <a:pt x="78" y="856"/>
                  </a:lnTo>
                  <a:lnTo>
                    <a:pt x="86" y="834"/>
                  </a:lnTo>
                  <a:lnTo>
                    <a:pt x="94" y="813"/>
                  </a:lnTo>
                  <a:lnTo>
                    <a:pt x="103" y="792"/>
                  </a:lnTo>
                  <a:lnTo>
                    <a:pt x="112" y="771"/>
                  </a:lnTo>
                  <a:lnTo>
                    <a:pt x="122" y="751"/>
                  </a:lnTo>
                  <a:lnTo>
                    <a:pt x="131" y="730"/>
                  </a:lnTo>
                  <a:lnTo>
                    <a:pt x="141" y="710"/>
                  </a:lnTo>
                  <a:lnTo>
                    <a:pt x="152" y="690"/>
                  </a:lnTo>
                  <a:lnTo>
                    <a:pt x="163" y="669"/>
                  </a:lnTo>
                  <a:lnTo>
                    <a:pt x="174" y="650"/>
                  </a:lnTo>
                  <a:lnTo>
                    <a:pt x="185" y="630"/>
                  </a:lnTo>
                  <a:lnTo>
                    <a:pt x="197" y="611"/>
                  </a:lnTo>
                  <a:lnTo>
                    <a:pt x="209" y="592"/>
                  </a:lnTo>
                  <a:lnTo>
                    <a:pt x="222" y="573"/>
                  </a:lnTo>
                  <a:lnTo>
                    <a:pt x="235" y="554"/>
                  </a:lnTo>
                  <a:lnTo>
                    <a:pt x="248" y="536"/>
                  </a:lnTo>
                  <a:lnTo>
                    <a:pt x="261" y="518"/>
                  </a:lnTo>
                  <a:lnTo>
                    <a:pt x="275" y="499"/>
                  </a:lnTo>
                  <a:lnTo>
                    <a:pt x="289" y="482"/>
                  </a:lnTo>
                  <a:lnTo>
                    <a:pt x="304" y="464"/>
                  </a:lnTo>
                  <a:lnTo>
                    <a:pt x="319" y="447"/>
                  </a:lnTo>
                  <a:lnTo>
                    <a:pt x="334" y="430"/>
                  </a:lnTo>
                  <a:lnTo>
                    <a:pt x="349" y="413"/>
                  </a:lnTo>
                  <a:lnTo>
                    <a:pt x="365" y="397"/>
                  </a:lnTo>
                  <a:lnTo>
                    <a:pt x="380" y="380"/>
                  </a:lnTo>
                  <a:lnTo>
                    <a:pt x="396" y="365"/>
                  </a:lnTo>
                  <a:lnTo>
                    <a:pt x="413" y="350"/>
                  </a:lnTo>
                  <a:lnTo>
                    <a:pt x="430" y="334"/>
                  </a:lnTo>
                  <a:lnTo>
                    <a:pt x="446" y="319"/>
                  </a:lnTo>
                  <a:lnTo>
                    <a:pt x="463" y="305"/>
                  </a:lnTo>
                  <a:lnTo>
                    <a:pt x="482" y="289"/>
                  </a:lnTo>
                  <a:lnTo>
                    <a:pt x="499" y="276"/>
                  </a:lnTo>
                  <a:lnTo>
                    <a:pt x="517" y="261"/>
                  </a:lnTo>
                  <a:lnTo>
                    <a:pt x="535" y="248"/>
                  </a:lnTo>
                  <a:lnTo>
                    <a:pt x="554" y="236"/>
                  </a:lnTo>
                  <a:lnTo>
                    <a:pt x="573" y="222"/>
                  </a:lnTo>
                  <a:lnTo>
                    <a:pt x="591" y="210"/>
                  </a:lnTo>
                  <a:lnTo>
                    <a:pt x="610" y="197"/>
                  </a:lnTo>
                  <a:lnTo>
                    <a:pt x="630" y="186"/>
                  </a:lnTo>
                  <a:lnTo>
                    <a:pt x="650" y="174"/>
                  </a:lnTo>
                  <a:lnTo>
                    <a:pt x="669" y="164"/>
                  </a:lnTo>
                  <a:lnTo>
                    <a:pt x="689" y="152"/>
                  </a:lnTo>
                  <a:lnTo>
                    <a:pt x="709" y="141"/>
                  </a:lnTo>
                  <a:lnTo>
                    <a:pt x="729" y="132"/>
                  </a:lnTo>
                  <a:lnTo>
                    <a:pt x="750" y="122"/>
                  </a:lnTo>
                  <a:lnTo>
                    <a:pt x="771" y="113"/>
                  </a:lnTo>
                  <a:lnTo>
                    <a:pt x="792" y="103"/>
                  </a:lnTo>
                  <a:lnTo>
                    <a:pt x="813" y="94"/>
                  </a:lnTo>
                  <a:lnTo>
                    <a:pt x="834" y="87"/>
                  </a:lnTo>
                  <a:lnTo>
                    <a:pt x="855" y="78"/>
                  </a:lnTo>
                  <a:lnTo>
                    <a:pt x="876" y="71"/>
                  </a:lnTo>
                  <a:lnTo>
                    <a:pt x="897" y="64"/>
                  </a:lnTo>
                  <a:lnTo>
                    <a:pt x="919" y="57"/>
                  </a:lnTo>
                  <a:lnTo>
                    <a:pt x="941" y="50"/>
                  </a:lnTo>
                  <a:lnTo>
                    <a:pt x="963" y="45"/>
                  </a:lnTo>
                  <a:lnTo>
                    <a:pt x="985" y="39"/>
                  </a:lnTo>
                  <a:lnTo>
                    <a:pt x="1007" y="33"/>
                  </a:lnTo>
                  <a:lnTo>
                    <a:pt x="1029" y="28"/>
                  </a:lnTo>
                  <a:lnTo>
                    <a:pt x="1051" y="24"/>
                  </a:lnTo>
                  <a:lnTo>
                    <a:pt x="1074" y="20"/>
                  </a:lnTo>
                  <a:lnTo>
                    <a:pt x="1096" y="16"/>
                  </a:lnTo>
                  <a:lnTo>
                    <a:pt x="1118" y="13"/>
                  </a:lnTo>
                  <a:lnTo>
                    <a:pt x="1141" y="10"/>
                  </a:lnTo>
                  <a:lnTo>
                    <a:pt x="1163" y="7"/>
                  </a:lnTo>
                  <a:lnTo>
                    <a:pt x="1186" y="5"/>
                  </a:lnTo>
                  <a:lnTo>
                    <a:pt x="1208" y="3"/>
                  </a:lnTo>
                  <a:lnTo>
                    <a:pt x="1231" y="2"/>
                  </a:lnTo>
                  <a:lnTo>
                    <a:pt x="1253" y="1"/>
                  </a:lnTo>
                  <a:lnTo>
                    <a:pt x="1276" y="0"/>
                  </a:lnTo>
                  <a:lnTo>
                    <a:pt x="1300" y="0"/>
                  </a:lnTo>
                  <a:lnTo>
                    <a:pt x="1395" y="340"/>
                  </a:lnTo>
                  <a:lnTo>
                    <a:pt x="1300" y="650"/>
                  </a:lnTo>
                  <a:lnTo>
                    <a:pt x="1288" y="650"/>
                  </a:lnTo>
                  <a:lnTo>
                    <a:pt x="1276" y="650"/>
                  </a:lnTo>
                  <a:lnTo>
                    <a:pt x="1265" y="651"/>
                  </a:lnTo>
                  <a:lnTo>
                    <a:pt x="1254" y="651"/>
                  </a:lnTo>
                  <a:lnTo>
                    <a:pt x="1243" y="652"/>
                  </a:lnTo>
                  <a:lnTo>
                    <a:pt x="1231" y="653"/>
                  </a:lnTo>
                  <a:lnTo>
                    <a:pt x="1220" y="655"/>
                  </a:lnTo>
                  <a:lnTo>
                    <a:pt x="1209" y="656"/>
                  </a:lnTo>
                  <a:lnTo>
                    <a:pt x="1198" y="658"/>
                  </a:lnTo>
                  <a:lnTo>
                    <a:pt x="1186" y="660"/>
                  </a:lnTo>
                  <a:lnTo>
                    <a:pt x="1176" y="662"/>
                  </a:lnTo>
                  <a:lnTo>
                    <a:pt x="1164" y="665"/>
                  </a:lnTo>
                  <a:lnTo>
                    <a:pt x="1153" y="667"/>
                  </a:lnTo>
                  <a:lnTo>
                    <a:pt x="1142" y="669"/>
                  </a:lnTo>
                  <a:lnTo>
                    <a:pt x="1132" y="672"/>
                  </a:lnTo>
                  <a:lnTo>
                    <a:pt x="1120" y="675"/>
                  </a:lnTo>
                  <a:lnTo>
                    <a:pt x="1109" y="678"/>
                  </a:lnTo>
                  <a:lnTo>
                    <a:pt x="1099" y="682"/>
                  </a:lnTo>
                  <a:lnTo>
                    <a:pt x="1087" y="686"/>
                  </a:lnTo>
                  <a:lnTo>
                    <a:pt x="1077" y="690"/>
                  </a:lnTo>
                  <a:lnTo>
                    <a:pt x="1066" y="693"/>
                  </a:lnTo>
                  <a:lnTo>
                    <a:pt x="1056" y="697"/>
                  </a:lnTo>
                  <a:lnTo>
                    <a:pt x="1045" y="702"/>
                  </a:lnTo>
                  <a:lnTo>
                    <a:pt x="1035" y="706"/>
                  </a:lnTo>
                  <a:lnTo>
                    <a:pt x="1025" y="711"/>
                  </a:lnTo>
                  <a:lnTo>
                    <a:pt x="1014" y="715"/>
                  </a:lnTo>
                  <a:lnTo>
                    <a:pt x="1004" y="721"/>
                  </a:lnTo>
                  <a:lnTo>
                    <a:pt x="994" y="726"/>
                  </a:lnTo>
                  <a:lnTo>
                    <a:pt x="985" y="732"/>
                  </a:lnTo>
                  <a:lnTo>
                    <a:pt x="974" y="737"/>
                  </a:lnTo>
                  <a:lnTo>
                    <a:pt x="965" y="742"/>
                  </a:lnTo>
                  <a:lnTo>
                    <a:pt x="955" y="749"/>
                  </a:lnTo>
                  <a:lnTo>
                    <a:pt x="945" y="755"/>
                  </a:lnTo>
                  <a:lnTo>
                    <a:pt x="936" y="761"/>
                  </a:lnTo>
                  <a:lnTo>
                    <a:pt x="926" y="767"/>
                  </a:lnTo>
                  <a:lnTo>
                    <a:pt x="917" y="774"/>
                  </a:lnTo>
                  <a:lnTo>
                    <a:pt x="908" y="781"/>
                  </a:lnTo>
                  <a:lnTo>
                    <a:pt x="899" y="787"/>
                  </a:lnTo>
                  <a:lnTo>
                    <a:pt x="891" y="795"/>
                  </a:lnTo>
                  <a:lnTo>
                    <a:pt x="882" y="802"/>
                  </a:lnTo>
                  <a:lnTo>
                    <a:pt x="873" y="810"/>
                  </a:lnTo>
                  <a:lnTo>
                    <a:pt x="865" y="817"/>
                  </a:lnTo>
                  <a:lnTo>
                    <a:pt x="856" y="825"/>
                  </a:lnTo>
                  <a:lnTo>
                    <a:pt x="847" y="833"/>
                  </a:lnTo>
                  <a:lnTo>
                    <a:pt x="840" y="840"/>
                  </a:lnTo>
                  <a:lnTo>
                    <a:pt x="832" y="848"/>
                  </a:lnTo>
                  <a:lnTo>
                    <a:pt x="824" y="857"/>
                  </a:lnTo>
                  <a:lnTo>
                    <a:pt x="817" y="865"/>
                  </a:lnTo>
                  <a:lnTo>
                    <a:pt x="809" y="874"/>
                  </a:lnTo>
                  <a:lnTo>
                    <a:pt x="801" y="882"/>
                  </a:lnTo>
                  <a:lnTo>
                    <a:pt x="795" y="891"/>
                  </a:lnTo>
                  <a:lnTo>
                    <a:pt x="787" y="900"/>
                  </a:lnTo>
                  <a:lnTo>
                    <a:pt x="780" y="908"/>
                  </a:lnTo>
                  <a:lnTo>
                    <a:pt x="774" y="918"/>
                  </a:lnTo>
                  <a:lnTo>
                    <a:pt x="767" y="927"/>
                  </a:lnTo>
                  <a:lnTo>
                    <a:pt x="760" y="936"/>
                  </a:lnTo>
                  <a:lnTo>
                    <a:pt x="754" y="946"/>
                  </a:lnTo>
                  <a:lnTo>
                    <a:pt x="749" y="955"/>
                  </a:lnTo>
                  <a:lnTo>
                    <a:pt x="742" y="965"/>
                  </a:lnTo>
                  <a:lnTo>
                    <a:pt x="736" y="975"/>
                  </a:lnTo>
                  <a:lnTo>
                    <a:pt x="731" y="985"/>
                  </a:lnTo>
                  <a:lnTo>
                    <a:pt x="726" y="995"/>
                  </a:lnTo>
                  <a:lnTo>
                    <a:pt x="721" y="1004"/>
                  </a:lnTo>
                  <a:lnTo>
                    <a:pt x="715" y="1015"/>
                  </a:lnTo>
                  <a:lnTo>
                    <a:pt x="710" y="1025"/>
                  </a:lnTo>
                  <a:lnTo>
                    <a:pt x="705" y="1035"/>
                  </a:lnTo>
                  <a:lnTo>
                    <a:pt x="702" y="1046"/>
                  </a:lnTo>
                  <a:lnTo>
                    <a:pt x="697" y="1056"/>
                  </a:lnTo>
                  <a:lnTo>
                    <a:pt x="693" y="1067"/>
                  </a:lnTo>
                  <a:lnTo>
                    <a:pt x="689" y="1077"/>
                  </a:lnTo>
                  <a:lnTo>
                    <a:pt x="685" y="1088"/>
                  </a:lnTo>
                  <a:lnTo>
                    <a:pt x="681" y="1099"/>
                  </a:lnTo>
                  <a:lnTo>
                    <a:pt x="678" y="1110"/>
                  </a:lnTo>
                  <a:lnTo>
                    <a:pt x="675" y="1121"/>
                  </a:lnTo>
                  <a:lnTo>
                    <a:pt x="672" y="1132"/>
                  </a:lnTo>
                  <a:lnTo>
                    <a:pt x="669" y="1143"/>
                  </a:lnTo>
                  <a:lnTo>
                    <a:pt x="666" y="1153"/>
                  </a:lnTo>
                  <a:lnTo>
                    <a:pt x="664" y="1165"/>
                  </a:lnTo>
                  <a:lnTo>
                    <a:pt x="661" y="1176"/>
                  </a:lnTo>
                  <a:lnTo>
                    <a:pt x="659" y="1187"/>
                  </a:lnTo>
                  <a:lnTo>
                    <a:pt x="657" y="1198"/>
                  </a:lnTo>
                  <a:lnTo>
                    <a:pt x="655" y="1210"/>
                  </a:lnTo>
                  <a:lnTo>
                    <a:pt x="654" y="1220"/>
                  </a:lnTo>
                  <a:lnTo>
                    <a:pt x="653" y="1232"/>
                  </a:lnTo>
                  <a:lnTo>
                    <a:pt x="652" y="1243"/>
                  </a:lnTo>
                  <a:lnTo>
                    <a:pt x="651" y="1255"/>
                  </a:lnTo>
                  <a:lnTo>
                    <a:pt x="651" y="1265"/>
                  </a:lnTo>
                  <a:lnTo>
                    <a:pt x="650" y="1277"/>
                  </a:lnTo>
                  <a:lnTo>
                    <a:pt x="650" y="1289"/>
                  </a:lnTo>
                  <a:lnTo>
                    <a:pt x="650" y="1300"/>
                  </a:lnTo>
                  <a:lnTo>
                    <a:pt x="650" y="1312"/>
                  </a:lnTo>
                  <a:lnTo>
                    <a:pt x="650" y="1322"/>
                  </a:lnTo>
                  <a:lnTo>
                    <a:pt x="651" y="1334"/>
                  </a:lnTo>
                  <a:lnTo>
                    <a:pt x="651" y="1345"/>
                  </a:lnTo>
                  <a:lnTo>
                    <a:pt x="652" y="1357"/>
                  </a:lnTo>
                  <a:lnTo>
                    <a:pt x="653" y="1368"/>
                  </a:lnTo>
                  <a:lnTo>
                    <a:pt x="654" y="1379"/>
                  </a:lnTo>
                  <a:lnTo>
                    <a:pt x="655" y="1390"/>
                  </a:lnTo>
                  <a:lnTo>
                    <a:pt x="657" y="1402"/>
                  </a:lnTo>
                  <a:lnTo>
                    <a:pt x="659" y="1412"/>
                  </a:lnTo>
                  <a:lnTo>
                    <a:pt x="661" y="1424"/>
                  </a:lnTo>
                  <a:lnTo>
                    <a:pt x="664" y="1435"/>
                  </a:lnTo>
                  <a:lnTo>
                    <a:pt x="666" y="1446"/>
                  </a:lnTo>
                  <a:lnTo>
                    <a:pt x="669" y="1457"/>
                  </a:lnTo>
                  <a:lnTo>
                    <a:pt x="672" y="1468"/>
                  </a:lnTo>
                  <a:lnTo>
                    <a:pt x="675" y="1479"/>
                  </a:lnTo>
                  <a:lnTo>
                    <a:pt x="678" y="1490"/>
                  </a:lnTo>
                  <a:lnTo>
                    <a:pt x="681" y="1501"/>
                  </a:lnTo>
                  <a:lnTo>
                    <a:pt x="685" y="1511"/>
                  </a:lnTo>
                  <a:lnTo>
                    <a:pt x="689" y="1522"/>
                  </a:lnTo>
                  <a:lnTo>
                    <a:pt x="693" y="1532"/>
                  </a:lnTo>
                  <a:lnTo>
                    <a:pt x="697" y="1543"/>
                  </a:lnTo>
                  <a:lnTo>
                    <a:pt x="702" y="1553"/>
                  </a:lnTo>
                  <a:lnTo>
                    <a:pt x="705" y="1564"/>
                  </a:lnTo>
                  <a:lnTo>
                    <a:pt x="710" y="1575"/>
                  </a:lnTo>
                  <a:lnTo>
                    <a:pt x="715" y="1585"/>
                  </a:lnTo>
                  <a:lnTo>
                    <a:pt x="721" y="1595"/>
                  </a:lnTo>
                  <a:lnTo>
                    <a:pt x="726" y="1605"/>
                  </a:lnTo>
                  <a:lnTo>
                    <a:pt x="731" y="1615"/>
                  </a:lnTo>
                  <a:lnTo>
                    <a:pt x="736" y="1624"/>
                  </a:lnTo>
                  <a:lnTo>
                    <a:pt x="387" y="1684"/>
                  </a:lnTo>
                  <a:lnTo>
                    <a:pt x="174" y="1950"/>
                  </a:lnTo>
                </a:path>
              </a:pathLst>
            </a:custGeom>
            <a:solidFill>
              <a:schemeClr val="bg2">
                <a:lumMod val="7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58" name="WordArt 16">
              <a:extLst>
                <a:ext uri="{FF2B5EF4-FFF2-40B4-BE49-F238E27FC236}">
                  <a16:creationId xmlns:a16="http://schemas.microsoft.com/office/drawing/2014/main" xmlns="" id="{DA926E69-6FF6-4A07-9E55-10D04ACC985E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 rot="18457302">
              <a:off x="3117580" y="3149267"/>
              <a:ext cx="1215058" cy="371329"/>
            </a:xfrm>
            <a:prstGeom prst="rect">
              <a:avLst/>
            </a:prstGeom>
          </p:spPr>
          <p:txBody>
            <a:bodyPr wrap="none" fromWordArt="1">
              <a:prstTxWarp prst="textCanUp">
                <a:avLst>
                  <a:gd name="adj" fmla="val 66667"/>
                </a:avLst>
              </a:prstTxWarp>
            </a:bodyPr>
            <a:lstStyle/>
            <a:p>
              <a:pPr algn="ctr"/>
              <a:r>
                <a:rPr lang="ko-KR" altLang="en-US" sz="2400" kern="10" normalizeH="1" dirty="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/>
                  <a:ea typeface="HY헤드라인M"/>
                </a:rPr>
                <a:t>제품의 신뢰성</a:t>
              </a:r>
            </a:p>
          </p:txBody>
        </p:sp>
      </p:grpSp>
      <p:sp>
        <p:nvSpPr>
          <p:cNvPr id="61" name="Rectangle 2">
            <a:extLst>
              <a:ext uri="{FF2B5EF4-FFF2-40B4-BE49-F238E27FC236}">
                <a16:creationId xmlns:a16="http://schemas.microsoft.com/office/drawing/2014/main" xmlns="" id="{753C7AEF-2646-4E31-B20A-63BB7166CF98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2818572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>
                <a:solidFill>
                  <a:schemeClr val="tx2"/>
                </a:solidFill>
                <a:latin typeface="+mn-ea"/>
              </a:rPr>
              <a:t>Ⅳ.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시스템 제안 개요  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747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DAEE59B9-3E7C-4B67-AAFD-30C209A9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4F56B11D-A216-4326-A04E-9A91866459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sp>
        <p:nvSpPr>
          <p:cNvPr id="4" name="Rectangle 29">
            <a:extLst>
              <a:ext uri="{FF2B5EF4-FFF2-40B4-BE49-F238E27FC236}">
                <a16:creationId xmlns:a16="http://schemas.microsoft.com/office/drawing/2014/main" xmlns="" id="{0D7155F6-4132-48A5-A0CE-DD7693073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798" y="730735"/>
            <a:ext cx="775962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39800" eaLnBrk="0" fontAlgn="b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ko-KR" altLang="en-US" sz="1200" b="1" kern="0" dirty="0">
                <a:latin typeface="맑은 고딕" pitchFamily="50" charset="-127"/>
                <a:ea typeface="맑은 고딕" pitchFamily="50" charset="-127"/>
                <a:cs typeface="+mj-cs"/>
              </a:rPr>
              <a:t> 기존 운영 시스템의 열악한 화질을 </a:t>
            </a:r>
            <a:r>
              <a:rPr lang="ko-KR" altLang="en-US" sz="1200" b="1" kern="0" dirty="0">
                <a:latin typeface="맑은 고딕" pitchFamily="50" charset="-127"/>
                <a:ea typeface="맑은 고딕" pitchFamily="50" charset="-127"/>
              </a:rPr>
              <a:t>최첨단 기술의 유</a:t>
            </a: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 b="1" kern="0" dirty="0">
                <a:latin typeface="맑은 고딕" pitchFamily="50" charset="-127"/>
                <a:ea typeface="맑은 고딕" pitchFamily="50" charset="-127"/>
              </a:rPr>
              <a:t>무선 시스템으로 신규 구축하고</a:t>
            </a: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kern="0" dirty="0">
                <a:latin typeface="맑은 고딕" pitchFamily="50" charset="-127"/>
                <a:ea typeface="맑은 고딕" pitchFamily="50" charset="-127"/>
                <a:cs typeface="+mj-cs"/>
              </a:rPr>
              <a:t>선명한 화질로 개선하여</a:t>
            </a: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  <a:cs typeface="+mj-cs"/>
              </a:rPr>
              <a:t>,</a:t>
            </a:r>
          </a:p>
          <a:p>
            <a:pPr defTabSz="939800" eaLnBrk="0" fontAlgn="b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ko-KR" altLang="en-US" sz="1200" b="1" kern="0" dirty="0">
                <a:latin typeface="맑은 고딕" pitchFamily="50" charset="-127"/>
                <a:ea typeface="맑은 고딕" pitchFamily="50" charset="-127"/>
                <a:cs typeface="+mj-cs"/>
              </a:rPr>
              <a:t> 운용효율을 최대로 향상 시킵니다</a:t>
            </a: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  <a:cs typeface="+mj-cs"/>
              </a:rPr>
              <a:t>. </a:t>
            </a:r>
          </a:p>
        </p:txBody>
      </p:sp>
      <p:sp>
        <p:nvSpPr>
          <p:cNvPr id="7" name="모서리가 둥근 직사각형 20">
            <a:extLst>
              <a:ext uri="{FF2B5EF4-FFF2-40B4-BE49-F238E27FC236}">
                <a16:creationId xmlns:a16="http://schemas.microsoft.com/office/drawing/2014/main" xmlns="" id="{06D7B80A-F3F6-4371-B234-0DE8E2F1B048}"/>
              </a:ext>
            </a:extLst>
          </p:cNvPr>
          <p:cNvSpPr/>
          <p:nvPr/>
        </p:nvSpPr>
        <p:spPr>
          <a:xfrm>
            <a:off x="467544" y="1876402"/>
            <a:ext cx="8286808" cy="98347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9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A790ABB-CBFA-4492-AD91-D078C5AAD2FB}"/>
              </a:ext>
            </a:extLst>
          </p:cNvPr>
          <p:cNvSpPr txBox="1"/>
          <p:nvPr/>
        </p:nvSpPr>
        <p:spPr>
          <a:xfrm>
            <a:off x="2779113" y="1830491"/>
            <a:ext cx="5456078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b="1" dirty="0">
                <a:latin typeface="+mn-ea"/>
                <a:ea typeface="+mn-ea"/>
              </a:rPr>
              <a:t>1. </a:t>
            </a:r>
            <a:r>
              <a:rPr lang="ko-KR" altLang="en-US" sz="1100" b="1" dirty="0">
                <a:latin typeface="+mn-ea"/>
                <a:ea typeface="+mn-ea"/>
              </a:rPr>
              <a:t>동선 감시 극대화</a:t>
            </a:r>
            <a:r>
              <a:rPr lang="en-US" altLang="ko-KR" sz="1100" b="1" dirty="0">
                <a:latin typeface="+mn-ea"/>
                <a:ea typeface="+mn-ea"/>
              </a:rPr>
              <a:t>: </a:t>
            </a:r>
            <a:r>
              <a:rPr lang="ko-KR" altLang="en-US" sz="1100" dirty="0">
                <a:latin typeface="+mn-ea"/>
                <a:ea typeface="+mn-ea"/>
              </a:rPr>
              <a:t>지상 주차장 동선 감시 효과 탁월 </a:t>
            </a:r>
            <a:r>
              <a:rPr lang="en-US" altLang="ko-KR" sz="1100" dirty="0">
                <a:latin typeface="+mn-ea"/>
                <a:ea typeface="+mn-ea"/>
              </a:rPr>
              <a:t>(1</a:t>
            </a:r>
            <a:r>
              <a:rPr lang="ko-KR" altLang="en-US" sz="1100" dirty="0">
                <a:latin typeface="+mn-ea"/>
                <a:ea typeface="+mn-ea"/>
              </a:rPr>
              <a:t>개 동씩 차량 사고 감시</a:t>
            </a:r>
            <a:r>
              <a:rPr lang="en-US" altLang="ko-KR" sz="1100" dirty="0">
                <a:latin typeface="+mn-ea"/>
                <a:ea typeface="+mn-ea"/>
              </a:rPr>
              <a:t>)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b="1" dirty="0">
                <a:latin typeface="+mn-ea"/>
                <a:ea typeface="+mn-ea"/>
              </a:rPr>
              <a:t>2. </a:t>
            </a:r>
            <a:r>
              <a:rPr lang="ko-KR" altLang="en-US" sz="1100" b="1" dirty="0">
                <a:latin typeface="+mn-ea"/>
                <a:ea typeface="+mn-ea"/>
              </a:rPr>
              <a:t>경제적 이익제공</a:t>
            </a:r>
            <a:r>
              <a:rPr lang="en-US" altLang="ko-KR" sz="1100" b="1" dirty="0">
                <a:latin typeface="+mn-ea"/>
                <a:ea typeface="+mn-ea"/>
              </a:rPr>
              <a:t>: </a:t>
            </a:r>
            <a:r>
              <a:rPr lang="en-US" altLang="ko-KR" sz="1100" dirty="0">
                <a:latin typeface="+mn-ea"/>
                <a:ea typeface="+mn-ea"/>
              </a:rPr>
              <a:t>Cable </a:t>
            </a:r>
            <a:r>
              <a:rPr lang="ko-KR" altLang="en-US" sz="1100" dirty="0">
                <a:latin typeface="+mn-ea"/>
                <a:ea typeface="+mn-ea"/>
              </a:rPr>
              <a:t>추가설치 없음 </a:t>
            </a:r>
            <a:r>
              <a:rPr lang="en-US" altLang="ko-KR" sz="1100" dirty="0">
                <a:latin typeface="+mn-ea"/>
                <a:ea typeface="+mn-ea"/>
              </a:rPr>
              <a:t>(</a:t>
            </a:r>
            <a:r>
              <a:rPr lang="ko-KR" altLang="en-US" sz="1100" dirty="0">
                <a:latin typeface="+mn-ea"/>
                <a:ea typeface="+mn-ea"/>
              </a:rPr>
              <a:t>비용 최소화</a:t>
            </a:r>
            <a:r>
              <a:rPr lang="en-US" altLang="ko-KR" sz="1100" dirty="0">
                <a:latin typeface="+mn-ea"/>
                <a:ea typeface="+mn-ea"/>
              </a:rPr>
              <a:t>)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b="1" dirty="0">
                <a:latin typeface="+mn-ea"/>
                <a:ea typeface="+mn-ea"/>
              </a:rPr>
              <a:t>3. </a:t>
            </a:r>
            <a:r>
              <a:rPr lang="ko-KR" altLang="en-US" sz="1100" b="1" dirty="0">
                <a:latin typeface="+mn-ea"/>
              </a:rPr>
              <a:t>영상왜곡 제거</a:t>
            </a:r>
            <a:r>
              <a:rPr lang="en-US" altLang="ko-KR" sz="1100" b="1" dirty="0">
                <a:latin typeface="+mn-ea"/>
              </a:rPr>
              <a:t>: </a:t>
            </a:r>
            <a:r>
              <a:rPr lang="en-US" altLang="ko-KR" sz="1100" dirty="0">
                <a:latin typeface="+mn-ea"/>
              </a:rPr>
              <a:t>Cable</a:t>
            </a:r>
            <a:r>
              <a:rPr lang="ko-KR" altLang="en-US" sz="1100" dirty="0">
                <a:latin typeface="+mn-ea"/>
              </a:rPr>
              <a:t>의 최소화로 외부영향에 의한 </a:t>
            </a:r>
            <a:r>
              <a:rPr lang="en-US" altLang="ko-KR" sz="1100" dirty="0">
                <a:latin typeface="+mn-ea"/>
              </a:rPr>
              <a:t>Noise </a:t>
            </a:r>
            <a:r>
              <a:rPr lang="ko-KR" altLang="en-US" sz="1100" dirty="0">
                <a:latin typeface="+mn-ea"/>
              </a:rPr>
              <a:t>차단</a:t>
            </a:r>
            <a:endParaRPr lang="en-US" altLang="ko-KR" sz="11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latin typeface="+mn-ea"/>
                <a:ea typeface="+mn-ea"/>
              </a:rPr>
              <a:t>4. </a:t>
            </a:r>
            <a:r>
              <a:rPr lang="ko-KR" altLang="en-US" sz="1100" b="1" dirty="0">
                <a:latin typeface="+mn-ea"/>
                <a:ea typeface="+mn-ea"/>
              </a:rPr>
              <a:t>운영효율 개선</a:t>
            </a:r>
            <a:r>
              <a:rPr lang="en-US" altLang="ko-KR" sz="1100" b="1" dirty="0">
                <a:latin typeface="+mn-ea"/>
                <a:ea typeface="+mn-ea"/>
              </a:rPr>
              <a:t>:  </a:t>
            </a:r>
            <a:r>
              <a:rPr lang="ko-KR" altLang="en-US" sz="1100" dirty="0">
                <a:latin typeface="+mn-ea"/>
                <a:ea typeface="+mn-ea"/>
              </a:rPr>
              <a:t>설치 시 거리에서 오는 한계 극복</a:t>
            </a:r>
            <a:r>
              <a:rPr lang="en-US" altLang="ko-KR" sz="1100" dirty="0">
                <a:latin typeface="+mn-ea"/>
                <a:ea typeface="+mn-ea"/>
              </a:rPr>
              <a:t>, </a:t>
            </a:r>
            <a:r>
              <a:rPr lang="ko-KR" altLang="en-US" sz="1100" dirty="0">
                <a:latin typeface="+mn-ea"/>
              </a:rPr>
              <a:t>설치와 운영이 간편</a:t>
            </a:r>
            <a:endParaRPr lang="en-US" altLang="ko-KR" sz="1100" dirty="0">
              <a:latin typeface="+mn-ea"/>
              <a:ea typeface="+mn-ea"/>
            </a:endParaRPr>
          </a:p>
        </p:txBody>
      </p:sp>
      <p:sp>
        <p:nvSpPr>
          <p:cNvPr id="9" name="모서리가 둥근 직사각형 22">
            <a:extLst>
              <a:ext uri="{FF2B5EF4-FFF2-40B4-BE49-F238E27FC236}">
                <a16:creationId xmlns:a16="http://schemas.microsoft.com/office/drawing/2014/main" xmlns="" id="{BED58D3B-F155-48C3-8185-A0F33D0735D5}"/>
              </a:ext>
            </a:extLst>
          </p:cNvPr>
          <p:cNvSpPr/>
          <p:nvPr/>
        </p:nvSpPr>
        <p:spPr>
          <a:xfrm>
            <a:off x="480607" y="4607726"/>
            <a:ext cx="8286808" cy="986400"/>
          </a:xfrm>
          <a:prstGeom prst="roundRect">
            <a:avLst/>
          </a:prstGeom>
          <a:solidFill>
            <a:srgbClr val="F7EAE9"/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9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0" name="Text Box 181">
            <a:extLst>
              <a:ext uri="{FF2B5EF4-FFF2-40B4-BE49-F238E27FC236}">
                <a16:creationId xmlns:a16="http://schemas.microsoft.com/office/drawing/2014/main" xmlns="" id="{ED04D963-CAB5-42C9-88E3-F9E4999BA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3374" y="4554648"/>
            <a:ext cx="5429382" cy="11101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28600" indent="-2286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ko-KR" altLang="en-US" sz="1100" b="1" dirty="0">
                <a:latin typeface="+mn-ea"/>
                <a:ea typeface="+mn-ea"/>
              </a:rPr>
              <a:t>선명한 화질 제공</a:t>
            </a:r>
            <a:r>
              <a:rPr lang="en-US" altLang="ko-KR" sz="1100" dirty="0">
                <a:latin typeface="+mn-ea"/>
                <a:ea typeface="+mn-ea"/>
              </a:rPr>
              <a:t>: Full HD</a:t>
            </a:r>
            <a:r>
              <a:rPr lang="ko-KR" altLang="en-US" sz="1100" dirty="0">
                <a:latin typeface="+mn-ea"/>
                <a:ea typeface="+mn-ea"/>
              </a:rPr>
              <a:t> </a:t>
            </a:r>
            <a:r>
              <a:rPr lang="en-US" altLang="ko-KR" sz="1100" dirty="0">
                <a:latin typeface="+mn-ea"/>
                <a:ea typeface="+mn-ea"/>
              </a:rPr>
              <a:t>Camera</a:t>
            </a:r>
            <a:r>
              <a:rPr lang="ko-KR" altLang="en-US" sz="1100" dirty="0">
                <a:latin typeface="+mn-ea"/>
                <a:ea typeface="+mn-ea"/>
              </a:rPr>
              <a:t> 영상 유</a:t>
            </a:r>
            <a:r>
              <a:rPr lang="en-US" altLang="ko-KR" sz="1100" dirty="0">
                <a:latin typeface="+mn-ea"/>
                <a:ea typeface="+mn-ea"/>
              </a:rPr>
              <a:t>/</a:t>
            </a:r>
            <a:r>
              <a:rPr lang="ko-KR" altLang="en-US" sz="1100" dirty="0">
                <a:latin typeface="+mn-ea"/>
                <a:ea typeface="+mn-ea"/>
              </a:rPr>
              <a:t>무선으로 선명한 화질제공</a:t>
            </a:r>
            <a:endParaRPr lang="en-US" altLang="ko-KR" sz="1100" dirty="0">
              <a:latin typeface="+mn-ea"/>
              <a:ea typeface="+mn-ea"/>
            </a:endParaRPr>
          </a:p>
          <a:p>
            <a:pPr marL="228600" indent="-2286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ko-KR" altLang="en-US" sz="1100" b="1" dirty="0">
                <a:latin typeface="+mn-ea"/>
                <a:ea typeface="+mn-ea"/>
              </a:rPr>
              <a:t>대규모 통합 영상관리</a:t>
            </a:r>
            <a:r>
              <a:rPr lang="en-US" altLang="ko-KR" sz="1100" dirty="0">
                <a:latin typeface="+mn-ea"/>
                <a:ea typeface="+mn-ea"/>
              </a:rPr>
              <a:t>: </a:t>
            </a:r>
            <a:r>
              <a:rPr lang="ko-KR" altLang="en-US" sz="1100" dirty="0">
                <a:latin typeface="+mn-ea"/>
                <a:ea typeface="+mn-ea"/>
              </a:rPr>
              <a:t>유</a:t>
            </a:r>
            <a:r>
              <a:rPr lang="en-US" altLang="ko-KR" sz="1100" dirty="0">
                <a:latin typeface="+mn-ea"/>
                <a:ea typeface="+mn-ea"/>
              </a:rPr>
              <a:t>/</a:t>
            </a:r>
            <a:r>
              <a:rPr lang="ko-KR" altLang="en-US" sz="1100" dirty="0">
                <a:latin typeface="+mn-ea"/>
                <a:ea typeface="+mn-ea"/>
              </a:rPr>
              <a:t>무선 영상을 통합 관리</a:t>
            </a:r>
            <a:r>
              <a:rPr lang="en-US" altLang="ko-KR" sz="1100" dirty="0">
                <a:latin typeface="+mn-ea"/>
                <a:ea typeface="+mn-ea"/>
              </a:rPr>
              <a:t>,</a:t>
            </a:r>
            <a:r>
              <a:rPr lang="ko-KR" altLang="en-US" sz="1100" dirty="0">
                <a:latin typeface="+mn-ea"/>
                <a:ea typeface="+mn-ea"/>
              </a:rPr>
              <a:t> </a:t>
            </a:r>
            <a:r>
              <a:rPr lang="ko-KR" altLang="en-US" sz="1100" dirty="0">
                <a:latin typeface="+mn-ea"/>
              </a:rPr>
              <a:t>실시간</a:t>
            </a:r>
            <a:r>
              <a:rPr lang="en-US" altLang="ko-KR" sz="1100" dirty="0">
                <a:latin typeface="+mn-ea"/>
                <a:ea typeface="+mn-ea"/>
              </a:rPr>
              <a:t> </a:t>
            </a:r>
            <a:r>
              <a:rPr lang="ko-KR" altLang="en-US" sz="1100" dirty="0">
                <a:latin typeface="+mn-ea"/>
                <a:ea typeface="+mn-ea"/>
              </a:rPr>
              <a:t>초고속 저장</a:t>
            </a:r>
            <a:r>
              <a:rPr lang="en-US" altLang="ko-KR" sz="1100" dirty="0">
                <a:latin typeface="+mn-ea"/>
                <a:ea typeface="+mn-ea"/>
              </a:rPr>
              <a:t>/</a:t>
            </a:r>
            <a:r>
              <a:rPr lang="ko-KR" altLang="en-US" sz="1100" dirty="0">
                <a:latin typeface="+mn-ea"/>
                <a:ea typeface="+mn-ea"/>
              </a:rPr>
              <a:t>검색</a:t>
            </a:r>
            <a:endParaRPr lang="en-US" altLang="ko-KR" sz="1100" dirty="0">
              <a:latin typeface="+mn-ea"/>
              <a:ea typeface="+mn-ea"/>
            </a:endParaRPr>
          </a:p>
          <a:p>
            <a:pPr marL="228600" indent="-228600">
              <a:lnSpc>
                <a:spcPct val="150000"/>
              </a:lnSpc>
              <a:spcBef>
                <a:spcPts val="0"/>
              </a:spcBef>
            </a:pPr>
            <a:r>
              <a:rPr lang="en-US" altLang="ko-KR" sz="1100" b="1" dirty="0">
                <a:latin typeface="+mn-ea"/>
                <a:ea typeface="+mn-ea"/>
              </a:rPr>
              <a:t>3.  </a:t>
            </a:r>
            <a:r>
              <a:rPr lang="ko-KR" altLang="en-US" sz="1100" b="1" dirty="0">
                <a:latin typeface="+mn-ea"/>
                <a:ea typeface="+mn-ea"/>
              </a:rPr>
              <a:t>확장성</a:t>
            </a:r>
            <a:r>
              <a:rPr lang="en-US" altLang="ko-KR" sz="1100" b="1" dirty="0">
                <a:latin typeface="+mn-ea"/>
                <a:ea typeface="+mn-ea"/>
              </a:rPr>
              <a:t>/</a:t>
            </a:r>
            <a:r>
              <a:rPr lang="ko-KR" altLang="en-US" sz="1100" b="1" dirty="0">
                <a:latin typeface="+mn-ea"/>
                <a:ea typeface="+mn-ea"/>
              </a:rPr>
              <a:t>편리성</a:t>
            </a:r>
            <a:r>
              <a:rPr lang="en-US" altLang="ko-KR" sz="1100" dirty="0">
                <a:latin typeface="+mn-ea"/>
                <a:ea typeface="+mn-ea"/>
              </a:rPr>
              <a:t>: Camera </a:t>
            </a:r>
            <a:r>
              <a:rPr lang="ko-KR" altLang="en-US" sz="1100" dirty="0">
                <a:latin typeface="+mn-ea"/>
                <a:ea typeface="+mn-ea"/>
              </a:rPr>
              <a:t>확장용이</a:t>
            </a:r>
            <a:r>
              <a:rPr lang="en-US" altLang="ko-KR" sz="1100" dirty="0">
                <a:latin typeface="+mn-ea"/>
                <a:ea typeface="+mn-ea"/>
              </a:rPr>
              <a:t>, </a:t>
            </a:r>
            <a:r>
              <a:rPr lang="ko-KR" altLang="en-US" sz="1100" dirty="0">
                <a:latin typeface="+mn-ea"/>
                <a:ea typeface="+mn-ea"/>
              </a:rPr>
              <a:t>유지보수의 편리성</a:t>
            </a:r>
            <a:endParaRPr lang="en-US" altLang="ko-KR" sz="1100" dirty="0">
              <a:latin typeface="+mn-ea"/>
              <a:ea typeface="+mn-ea"/>
            </a:endParaRPr>
          </a:p>
          <a:p>
            <a:pPr marL="228600" indent="-228600">
              <a:lnSpc>
                <a:spcPct val="150000"/>
              </a:lnSpc>
              <a:spcBef>
                <a:spcPts val="0"/>
              </a:spcBef>
            </a:pPr>
            <a:r>
              <a:rPr lang="en-US" altLang="ko-KR" sz="1100" b="1" dirty="0">
                <a:latin typeface="+mn-ea"/>
              </a:rPr>
              <a:t>4</a:t>
            </a:r>
            <a:r>
              <a:rPr lang="en-US" altLang="ko-KR" sz="1100" b="1" dirty="0">
                <a:latin typeface="+mn-ea"/>
                <a:ea typeface="+mn-ea"/>
              </a:rPr>
              <a:t>.  </a:t>
            </a:r>
            <a:r>
              <a:rPr lang="ko-KR" altLang="en-US" sz="1100" b="1" dirty="0">
                <a:latin typeface="+mn-ea"/>
                <a:ea typeface="+mn-ea"/>
              </a:rPr>
              <a:t>원격 모니터</a:t>
            </a:r>
            <a:r>
              <a:rPr lang="en-US" altLang="ko-KR" sz="1100" b="1" dirty="0">
                <a:latin typeface="+mn-ea"/>
                <a:ea typeface="+mn-ea"/>
              </a:rPr>
              <a:t>: </a:t>
            </a:r>
            <a:r>
              <a:rPr lang="ko-KR" altLang="en-US" sz="1100" dirty="0">
                <a:latin typeface="+mn-ea"/>
                <a:ea typeface="+mn-ea"/>
              </a:rPr>
              <a:t>인터넷</a:t>
            </a:r>
            <a:r>
              <a:rPr lang="en-US" altLang="ko-KR" sz="1100" dirty="0">
                <a:latin typeface="+mn-ea"/>
                <a:ea typeface="+mn-ea"/>
              </a:rPr>
              <a:t>(PC), </a:t>
            </a:r>
            <a:r>
              <a:rPr lang="ko-KR" altLang="en-US" sz="1100" dirty="0">
                <a:latin typeface="+mn-ea"/>
                <a:ea typeface="+mn-ea"/>
              </a:rPr>
              <a:t>모바일 통한 실시간 원격 모니터링 수단 제공</a:t>
            </a:r>
            <a:endParaRPr lang="en-US" altLang="ko-KR" sz="1100" dirty="0">
              <a:latin typeface="+mn-ea"/>
              <a:ea typeface="+mn-ea"/>
            </a:endParaRPr>
          </a:p>
        </p:txBody>
      </p:sp>
      <p:pic>
        <p:nvPicPr>
          <p:cNvPr id="11" name="그림 10" descr="관제실.jpg">
            <a:extLst>
              <a:ext uri="{FF2B5EF4-FFF2-40B4-BE49-F238E27FC236}">
                <a16:creationId xmlns:a16="http://schemas.microsoft.com/office/drawing/2014/main" xmlns="" id="{C01B15E2-A927-49FF-9428-19114BE486F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6302" y="4658875"/>
            <a:ext cx="1694306" cy="86409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12" name="모서리가 둥근 직사각형 26">
            <a:extLst>
              <a:ext uri="{FF2B5EF4-FFF2-40B4-BE49-F238E27FC236}">
                <a16:creationId xmlns:a16="http://schemas.microsoft.com/office/drawing/2014/main" xmlns="" id="{DE432775-0029-49E4-993C-F1C7F86EEA33}"/>
              </a:ext>
            </a:extLst>
          </p:cNvPr>
          <p:cNvSpPr/>
          <p:nvPr/>
        </p:nvSpPr>
        <p:spPr>
          <a:xfrm>
            <a:off x="509209" y="4336433"/>
            <a:ext cx="3190012" cy="2844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>
                <a:solidFill>
                  <a:schemeClr val="tx1"/>
                </a:solidFill>
                <a:latin typeface="+mn-ea"/>
              </a:rPr>
              <a:t>C.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신규  유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무선 시스템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 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통합운영</a:t>
            </a:r>
          </a:p>
        </p:txBody>
      </p:sp>
      <p:pic>
        <p:nvPicPr>
          <p:cNvPr id="13" name="Picture 68" descr="그림1">
            <a:extLst>
              <a:ext uri="{FF2B5EF4-FFF2-40B4-BE49-F238E27FC236}">
                <a16:creationId xmlns:a16="http://schemas.microsoft.com/office/drawing/2014/main" xmlns="" id="{9CFEBA2C-230E-4FDA-A330-171DAC82C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5961" y="5081152"/>
            <a:ext cx="287773" cy="351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모서리가 둥근 직사각형 28">
            <a:extLst>
              <a:ext uri="{FF2B5EF4-FFF2-40B4-BE49-F238E27FC236}">
                <a16:creationId xmlns:a16="http://schemas.microsoft.com/office/drawing/2014/main" xmlns="" id="{7FE4C52E-3F3E-4B97-BBC9-3D5C6E86FC44}"/>
              </a:ext>
            </a:extLst>
          </p:cNvPr>
          <p:cNvSpPr/>
          <p:nvPr/>
        </p:nvSpPr>
        <p:spPr>
          <a:xfrm>
            <a:off x="467544" y="1597566"/>
            <a:ext cx="5286412" cy="25812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 A.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신규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400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만 화소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Camera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옥상 </a:t>
            </a:r>
            <a:r>
              <a:rPr lang="ko-KR" altLang="en-US" sz="1200" b="1" dirty="0" err="1">
                <a:solidFill>
                  <a:srgbClr val="C00000"/>
                </a:solidFill>
                <a:latin typeface="+mn-ea"/>
              </a:rPr>
              <a:t>스카이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 뷰 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무선시스템 구축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xmlns="" id="{130F4C16-8706-4D3A-9AB5-25FFC8DCA285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2818572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>
                <a:solidFill>
                  <a:schemeClr val="tx2"/>
                </a:solidFill>
                <a:latin typeface="+mn-ea"/>
              </a:rPr>
              <a:t>Ⅳ.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시스템 제안 개요  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18" name="그림 17" descr="스카이뷰.jpg">
            <a:extLst>
              <a:ext uri="{FF2B5EF4-FFF2-40B4-BE49-F238E27FC236}">
                <a16:creationId xmlns:a16="http://schemas.microsoft.com/office/drawing/2014/main" xmlns="" id="{75A2D184-7167-4F3D-817A-E64313644B5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6198" y="1953254"/>
            <a:ext cx="1714512" cy="840656"/>
          </a:xfrm>
          <a:prstGeom prst="rect">
            <a:avLst/>
          </a:prstGeom>
        </p:spPr>
      </p:pic>
      <p:sp>
        <p:nvSpPr>
          <p:cNvPr id="20" name="모서리가 둥근 직사각형 28">
            <a:extLst>
              <a:ext uri="{FF2B5EF4-FFF2-40B4-BE49-F238E27FC236}">
                <a16:creationId xmlns:a16="http://schemas.microsoft.com/office/drawing/2014/main" xmlns="" id="{C79097A4-3B82-4E66-8BA6-6785121AAC5E}"/>
              </a:ext>
            </a:extLst>
          </p:cNvPr>
          <p:cNvSpPr/>
          <p:nvPr/>
        </p:nvSpPr>
        <p:spPr>
          <a:xfrm>
            <a:off x="509209" y="2957188"/>
            <a:ext cx="5072098" cy="28575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>
                <a:solidFill>
                  <a:schemeClr val="tx1"/>
                </a:solidFill>
                <a:latin typeface="+mn-ea"/>
              </a:rPr>
              <a:t>B.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신규 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200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만 화소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Camera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>
                <a:solidFill>
                  <a:srgbClr val="C00000"/>
                </a:solidFill>
                <a:latin typeface="+mn-ea"/>
              </a:rPr>
              <a:t>승강기 </a:t>
            </a:r>
            <a:r>
              <a:rPr lang="ko-KR" altLang="en-US" sz="1200" b="1">
                <a:solidFill>
                  <a:schemeClr val="tx1"/>
                </a:solidFill>
                <a:latin typeface="+mn-ea"/>
              </a:rPr>
              <a:t>무선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시스템 구축</a:t>
            </a:r>
          </a:p>
        </p:txBody>
      </p:sp>
      <p:sp>
        <p:nvSpPr>
          <p:cNvPr id="21" name="모서리가 둥근 직사각형 20">
            <a:extLst>
              <a:ext uri="{FF2B5EF4-FFF2-40B4-BE49-F238E27FC236}">
                <a16:creationId xmlns:a16="http://schemas.microsoft.com/office/drawing/2014/main" xmlns="" id="{D897AAEA-C14C-46C7-8FD5-2DF19AA968E6}"/>
              </a:ext>
            </a:extLst>
          </p:cNvPr>
          <p:cNvSpPr/>
          <p:nvPr/>
        </p:nvSpPr>
        <p:spPr>
          <a:xfrm>
            <a:off x="480607" y="3247394"/>
            <a:ext cx="8286808" cy="9834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9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5AE04A1-B42B-41AE-A5DE-22226B546012}"/>
              </a:ext>
            </a:extLst>
          </p:cNvPr>
          <p:cNvSpPr txBox="1"/>
          <p:nvPr/>
        </p:nvSpPr>
        <p:spPr>
          <a:xfrm>
            <a:off x="2779112" y="3198886"/>
            <a:ext cx="56488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b="1" dirty="0">
                <a:latin typeface="+mn-ea"/>
                <a:ea typeface="+mn-ea"/>
              </a:rPr>
              <a:t>1. </a:t>
            </a:r>
            <a:r>
              <a:rPr lang="en-US" altLang="ko-KR" sz="1100" b="1" dirty="0">
                <a:latin typeface="+mn-ea"/>
              </a:rPr>
              <a:t>Cable </a:t>
            </a:r>
            <a:r>
              <a:rPr lang="ko-KR" altLang="en-US" sz="1100" b="1" dirty="0">
                <a:latin typeface="+mn-ea"/>
              </a:rPr>
              <a:t>단선 및 노이즈 제거</a:t>
            </a:r>
            <a:r>
              <a:rPr lang="en-US" altLang="ko-KR" sz="1100" b="1" dirty="0">
                <a:latin typeface="+mn-ea"/>
              </a:rPr>
              <a:t> : </a:t>
            </a:r>
            <a:r>
              <a:rPr lang="ko-KR" altLang="en-US" sz="1100" dirty="0">
                <a:latin typeface="+mn-ea"/>
              </a:rPr>
              <a:t>무선 설치로 상하운동에 인한 영상 케이블 단선 차단</a:t>
            </a:r>
            <a:endParaRPr lang="en-US" altLang="ko-KR" sz="1100" dirty="0">
              <a:latin typeface="+mn-ea"/>
              <a:ea typeface="+mn-ea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100" b="1" dirty="0">
                <a:latin typeface="+mn-ea"/>
                <a:ea typeface="+mn-ea"/>
              </a:rPr>
              <a:t>2. </a:t>
            </a:r>
            <a:r>
              <a:rPr lang="ko-KR" altLang="en-US" sz="1100" b="1" dirty="0">
                <a:latin typeface="+mn-ea"/>
              </a:rPr>
              <a:t>승강기 정지 최소화</a:t>
            </a:r>
            <a:r>
              <a:rPr lang="en-US" altLang="ko-KR" sz="1100" b="1" dirty="0">
                <a:latin typeface="+mn-ea"/>
                <a:ea typeface="+mn-ea"/>
              </a:rPr>
              <a:t>: </a:t>
            </a:r>
            <a:r>
              <a:rPr lang="en-US" altLang="ko-KR" sz="1100" dirty="0">
                <a:latin typeface="+mn-ea"/>
                <a:ea typeface="+mn-ea"/>
              </a:rPr>
              <a:t>CCTV </a:t>
            </a:r>
            <a:r>
              <a:rPr lang="ko-KR" altLang="en-US" sz="1100" dirty="0">
                <a:latin typeface="+mn-ea"/>
                <a:ea typeface="+mn-ea"/>
              </a:rPr>
              <a:t>수리로 인한 승강기 정지 최소화</a:t>
            </a:r>
            <a:endParaRPr lang="en-US" altLang="ko-KR" sz="1100" dirty="0">
              <a:latin typeface="+mn-ea"/>
              <a:ea typeface="+mn-ea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100" b="1" dirty="0">
                <a:latin typeface="+mn-ea"/>
                <a:ea typeface="+mn-ea"/>
              </a:rPr>
              <a:t>3. </a:t>
            </a:r>
            <a:r>
              <a:rPr lang="ko-KR" altLang="en-US" sz="1100" b="1" dirty="0">
                <a:latin typeface="+mn-ea"/>
              </a:rPr>
              <a:t>화질 선명</a:t>
            </a:r>
            <a:r>
              <a:rPr lang="en-US" altLang="ko-KR" sz="1100" b="1" dirty="0">
                <a:latin typeface="+mn-ea"/>
              </a:rPr>
              <a:t>: </a:t>
            </a:r>
            <a:r>
              <a:rPr lang="en-US" altLang="ko-KR" sz="1100" dirty="0">
                <a:latin typeface="+mn-ea"/>
              </a:rPr>
              <a:t>200</a:t>
            </a:r>
            <a:r>
              <a:rPr lang="ko-KR" altLang="en-US" sz="1100" dirty="0">
                <a:latin typeface="+mn-ea"/>
              </a:rPr>
              <a:t>만 화소 화질 지속적으로 구현</a:t>
            </a:r>
            <a:endParaRPr lang="en-US" altLang="ko-KR" sz="11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latin typeface="+mn-ea"/>
                <a:ea typeface="+mn-ea"/>
              </a:rPr>
              <a:t>4. </a:t>
            </a:r>
            <a:r>
              <a:rPr lang="ko-KR" altLang="en-US" sz="1100" b="1" dirty="0">
                <a:latin typeface="+mn-ea"/>
                <a:ea typeface="+mn-ea"/>
              </a:rPr>
              <a:t>유지보수 비용 최소화</a:t>
            </a:r>
            <a:r>
              <a:rPr lang="en-US" altLang="ko-KR" sz="1100" b="1" dirty="0">
                <a:latin typeface="+mn-ea"/>
                <a:ea typeface="+mn-ea"/>
              </a:rPr>
              <a:t>:  </a:t>
            </a:r>
            <a:r>
              <a:rPr lang="en-US" altLang="ko-KR" sz="1100" dirty="0">
                <a:latin typeface="+mn-ea"/>
              </a:rPr>
              <a:t>Cable </a:t>
            </a:r>
            <a:r>
              <a:rPr lang="ko-KR" altLang="en-US" sz="1100" dirty="0">
                <a:latin typeface="+mn-ea"/>
              </a:rPr>
              <a:t>노후화 및 단선으로 인한 교체 비용 없음</a:t>
            </a:r>
            <a:endParaRPr lang="en-US" altLang="ko-KR" sz="1100" dirty="0">
              <a:latin typeface="+mn-ea"/>
              <a:ea typeface="+mn-ea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xmlns="" id="{0C4BCB91-2917-4988-861D-A427BA748B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124989" y="2918831"/>
            <a:ext cx="923248" cy="170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176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DAEE59B9-3E7C-4B67-AAFD-30C209A9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4F56B11D-A216-4326-A04E-9A91866459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sp>
        <p:nvSpPr>
          <p:cNvPr id="4" name="모서리가 둥근 직사각형 7">
            <a:extLst>
              <a:ext uri="{FF2B5EF4-FFF2-40B4-BE49-F238E27FC236}">
                <a16:creationId xmlns:a16="http://schemas.microsoft.com/office/drawing/2014/main" xmlns="" id="{8356A99F-6B2A-4CDD-9039-E82414558F57}"/>
              </a:ext>
            </a:extLst>
          </p:cNvPr>
          <p:cNvSpPr/>
          <p:nvPr/>
        </p:nvSpPr>
        <p:spPr>
          <a:xfrm>
            <a:off x="500034" y="857232"/>
            <a:ext cx="8215370" cy="10001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 algn="ctr">
              <a:lnSpc>
                <a:spcPct val="150000"/>
              </a:lnSpc>
            </a:pPr>
            <a:r>
              <a:rPr lang="en-US" altLang="ko-K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ko-KR" altLang="en-US" sz="1200" b="1" dirty="0">
                <a:solidFill>
                  <a:schemeClr val="tx1"/>
                </a:solidFill>
              </a:rPr>
              <a:t>옥상에서</a:t>
            </a:r>
            <a:r>
              <a:rPr lang="ko-KR" altLang="en-US" sz="1200" b="1" dirty="0">
                <a:solidFill>
                  <a:srgbClr val="FF0000"/>
                </a:solidFill>
              </a:rPr>
              <a:t> </a:t>
            </a:r>
            <a:r>
              <a:rPr lang="en-US" altLang="ko-KR" sz="1200" b="1" dirty="0">
                <a:solidFill>
                  <a:srgbClr val="FF0000"/>
                </a:solidFill>
              </a:rPr>
              <a:t>400</a:t>
            </a:r>
            <a:r>
              <a:rPr lang="ko-KR" altLang="en-US" sz="1200" b="1" dirty="0">
                <a:solidFill>
                  <a:srgbClr val="FF0000"/>
                </a:solidFill>
              </a:rPr>
              <a:t>만 화소</a:t>
            </a:r>
            <a:r>
              <a:rPr lang="en-US" altLang="ko-KR" sz="1200" b="1" dirty="0">
                <a:solidFill>
                  <a:srgbClr val="FF0000"/>
                </a:solidFill>
              </a:rPr>
              <a:t> </a:t>
            </a:r>
            <a:r>
              <a:rPr lang="ko-KR" altLang="en-US" sz="1200" b="1" dirty="0">
                <a:solidFill>
                  <a:srgbClr val="FF0000"/>
                </a:solidFill>
              </a:rPr>
              <a:t>카메라로 </a:t>
            </a:r>
            <a:r>
              <a:rPr lang="ko-KR" altLang="en-US" sz="1200" b="1" dirty="0">
                <a:solidFill>
                  <a:schemeClr val="tx1"/>
                </a:solidFill>
              </a:rPr>
              <a:t>감시</a:t>
            </a:r>
            <a:r>
              <a:rPr lang="en-US" altLang="ko-KR" sz="1200" b="1" dirty="0">
                <a:solidFill>
                  <a:schemeClr val="tx1"/>
                </a:solidFill>
              </a:rPr>
              <a:t> </a:t>
            </a:r>
          </a:p>
          <a:p>
            <a:pPr marL="228600" indent="-228600" algn="ctr">
              <a:lnSpc>
                <a:spcPct val="150000"/>
              </a:lnSpc>
            </a:pPr>
            <a:r>
              <a:rPr lang="en-US" altLang="ko-KR" sz="1200" b="1" dirty="0">
                <a:solidFill>
                  <a:schemeClr val="tx1"/>
                </a:solidFill>
              </a:rPr>
              <a:t>• </a:t>
            </a:r>
            <a:r>
              <a:rPr lang="ko-KR" altLang="en-US" sz="1200" b="1" dirty="0">
                <a:solidFill>
                  <a:srgbClr val="FF0000"/>
                </a:solidFill>
              </a:rPr>
              <a:t>사각 지대 없이 </a:t>
            </a:r>
            <a:r>
              <a:rPr lang="ko-KR" altLang="en-US" sz="1200" b="1" dirty="0">
                <a:solidFill>
                  <a:schemeClr val="tx1"/>
                </a:solidFill>
              </a:rPr>
              <a:t>전체적인 감시 가능</a:t>
            </a:r>
            <a:endParaRPr lang="en-US" altLang="ko-KR" sz="1200" b="1" dirty="0">
              <a:solidFill>
                <a:schemeClr val="tx1"/>
              </a:solidFill>
            </a:endParaRPr>
          </a:p>
        </p:txBody>
      </p:sp>
      <p:sp>
        <p:nvSpPr>
          <p:cNvPr id="5" name="모서리가 둥근 직사각형 8">
            <a:extLst>
              <a:ext uri="{FF2B5EF4-FFF2-40B4-BE49-F238E27FC236}">
                <a16:creationId xmlns:a16="http://schemas.microsoft.com/office/drawing/2014/main" xmlns="" id="{0971B62C-7D55-42AB-8879-5D4D58C1EB59}"/>
              </a:ext>
            </a:extLst>
          </p:cNvPr>
          <p:cNvSpPr/>
          <p:nvPr/>
        </p:nvSpPr>
        <p:spPr>
          <a:xfrm>
            <a:off x="2928926" y="714356"/>
            <a:ext cx="1643074" cy="285752"/>
          </a:xfrm>
          <a:prstGeom prst="roundRect">
            <a:avLst/>
          </a:prstGeom>
          <a:solidFill>
            <a:srgbClr val="0070C0"/>
          </a:soli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  <a:latin typeface="+mn-ea"/>
              </a:rPr>
              <a:t>개선 </a:t>
            </a:r>
            <a:r>
              <a:rPr lang="ko-KR" altLang="en-US" sz="1400" b="1">
                <a:solidFill>
                  <a:schemeClr val="bg1"/>
                </a:solidFill>
                <a:latin typeface="+mn-ea"/>
              </a:rPr>
              <a:t>효과 </a:t>
            </a:r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6" name="Picture 4" descr="C:\Users\ssong\AppData\Local\Microsoft\Windows\Temporary Internet Files\Content.IE5\3USEVGP0\MC900425796[1].wmf">
            <a:extLst>
              <a:ext uri="{FF2B5EF4-FFF2-40B4-BE49-F238E27FC236}">
                <a16:creationId xmlns:a16="http://schemas.microsoft.com/office/drawing/2014/main" xmlns="" id="{127AB663-B95A-47A9-8E83-87991DEC5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714356"/>
            <a:ext cx="858629" cy="357190"/>
          </a:xfrm>
          <a:prstGeom prst="rect">
            <a:avLst/>
          </a:prstGeom>
          <a:noFill/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DD0AC01C-86E9-4C18-8592-7A1F11897221}"/>
              </a:ext>
            </a:extLst>
          </p:cNvPr>
          <p:cNvSpPr/>
          <p:nvPr/>
        </p:nvSpPr>
        <p:spPr>
          <a:xfrm>
            <a:off x="714348" y="5214950"/>
            <a:ext cx="7858180" cy="10715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- </a:t>
            </a:r>
            <a:r>
              <a:rPr lang="ko-KR" altLang="en-US" sz="1200" dirty="0">
                <a:solidFill>
                  <a:schemeClr val="tx1"/>
                </a:solidFill>
              </a:rPr>
              <a:t>각 동 마다 옥상에서 </a:t>
            </a:r>
            <a:r>
              <a:rPr lang="en-US" altLang="ko-KR" sz="1200" dirty="0" smtClean="0">
                <a:solidFill>
                  <a:srgbClr val="FF0000"/>
                </a:solidFill>
              </a:rPr>
              <a:t>4</a:t>
            </a:r>
            <a:r>
              <a:rPr lang="en-US" altLang="ko-KR" sz="1200" dirty="0" smtClean="0">
                <a:solidFill>
                  <a:srgbClr val="FF0000"/>
                </a:solidFill>
              </a:rPr>
              <a:t>00</a:t>
            </a:r>
            <a:r>
              <a:rPr lang="ko-KR" altLang="en-US" sz="1200" dirty="0">
                <a:solidFill>
                  <a:srgbClr val="FF0000"/>
                </a:solidFill>
              </a:rPr>
              <a:t>만 화소 </a:t>
            </a:r>
            <a:r>
              <a:rPr lang="ko-KR" altLang="en-US" sz="1200" dirty="0">
                <a:solidFill>
                  <a:schemeClr val="tx1"/>
                </a:solidFill>
              </a:rPr>
              <a:t>카메라로 사각 지대 없이 사람 및 차량의 상황을 파악할 수 있다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solidFill>
                  <a:schemeClr val="tx1"/>
                </a:solidFill>
              </a:rPr>
              <a:t> 한 동씩 차량 동선 파악이 가능하다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>
                <a:solidFill>
                  <a:schemeClr val="tx1"/>
                </a:solidFill>
              </a:rPr>
              <a:t>야간 칼라영상이 가능하다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" name="모서리가 둥근 직사각형 22">
            <a:extLst>
              <a:ext uri="{FF2B5EF4-FFF2-40B4-BE49-F238E27FC236}">
                <a16:creationId xmlns:a16="http://schemas.microsoft.com/office/drawing/2014/main" xmlns="" id="{5550CCF2-5483-46D9-9CE2-82E69DA6394A}"/>
              </a:ext>
            </a:extLst>
          </p:cNvPr>
          <p:cNvSpPr/>
          <p:nvPr/>
        </p:nvSpPr>
        <p:spPr>
          <a:xfrm>
            <a:off x="5214942" y="4557677"/>
            <a:ext cx="2786082" cy="314413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rgbClr val="FF0000"/>
                </a:solidFill>
              </a:rPr>
              <a:t>▲ </a:t>
            </a:r>
            <a:r>
              <a:rPr lang="ko-KR" altLang="en-US" sz="1100" dirty="0">
                <a:solidFill>
                  <a:schemeClr val="tx1"/>
                </a:solidFill>
              </a:rPr>
              <a:t>옥상에서 단지내 도로 및 산책로 감시</a:t>
            </a:r>
            <a:endParaRPr lang="en-US" altLang="ko-KR" sz="1100" dirty="0">
              <a:solidFill>
                <a:schemeClr val="tx1"/>
              </a:solidFill>
            </a:endParaRPr>
          </a:p>
          <a:p>
            <a:pPr algn="ctr"/>
            <a:r>
              <a:rPr lang="en-US" altLang="ko-KR" sz="1100" dirty="0">
                <a:solidFill>
                  <a:schemeClr val="tx1"/>
                </a:solidFill>
              </a:rPr>
              <a:t>(</a:t>
            </a:r>
            <a:r>
              <a:rPr lang="ko-KR" altLang="en-US" sz="1100" dirty="0">
                <a:solidFill>
                  <a:schemeClr val="tx1"/>
                </a:solidFill>
              </a:rPr>
              <a:t>예상 이미지</a:t>
            </a:r>
            <a:r>
              <a:rPr lang="en-US" altLang="ko-KR" sz="1100" dirty="0">
                <a:solidFill>
                  <a:schemeClr val="tx1"/>
                </a:solidFill>
              </a:rPr>
              <a:t>)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F84BC98B-5686-41FA-99B7-FD00BD9E6046}"/>
              </a:ext>
            </a:extLst>
          </p:cNvPr>
          <p:cNvSpPr/>
          <p:nvPr/>
        </p:nvSpPr>
        <p:spPr>
          <a:xfrm>
            <a:off x="4857752" y="2143116"/>
            <a:ext cx="3500462" cy="228601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모서리가 둥근 직사각형 10">
            <a:extLst>
              <a:ext uri="{FF2B5EF4-FFF2-40B4-BE49-F238E27FC236}">
                <a16:creationId xmlns:a16="http://schemas.microsoft.com/office/drawing/2014/main" xmlns="" id="{E63B1479-5428-46BC-AB79-CA817EBE78DC}"/>
              </a:ext>
            </a:extLst>
          </p:cNvPr>
          <p:cNvSpPr/>
          <p:nvPr/>
        </p:nvSpPr>
        <p:spPr>
          <a:xfrm>
            <a:off x="928662" y="714356"/>
            <a:ext cx="1643074" cy="285752"/>
          </a:xfrm>
          <a:prstGeom prst="roundRect">
            <a:avLst/>
          </a:prstGeom>
          <a:solidFill>
            <a:srgbClr val="FF5050"/>
          </a:soli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</a:rPr>
              <a:t>문제점 </a:t>
            </a:r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1" name="Picture 2" descr="C:\Users\ssong\AppData\Local\Microsoft\Windows\Temporary Internet Files\Content.IE5\ZITJPV7T\MC900434407[1].wmf">
            <a:extLst>
              <a:ext uri="{FF2B5EF4-FFF2-40B4-BE49-F238E27FC236}">
                <a16:creationId xmlns:a16="http://schemas.microsoft.com/office/drawing/2014/main" xmlns="" id="{DA54643E-11DC-42A1-8BB4-E0F30A5D0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714356"/>
            <a:ext cx="285752" cy="299314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C7648AD-52F4-487D-8B32-6BC59C5D6868}"/>
              </a:ext>
            </a:extLst>
          </p:cNvPr>
          <p:cNvSpPr txBox="1"/>
          <p:nvPr/>
        </p:nvSpPr>
        <p:spPr>
          <a:xfrm>
            <a:off x="642910" y="4500571"/>
            <a:ext cx="34687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/>
              <a:t> </a:t>
            </a:r>
            <a:r>
              <a:rPr lang="en-US" altLang="ko-KR" sz="1100" dirty="0">
                <a:solidFill>
                  <a:srgbClr val="FF0000"/>
                </a:solidFill>
              </a:rPr>
              <a:t>▲</a:t>
            </a:r>
            <a:r>
              <a:rPr lang="en-US" altLang="ko-KR" sz="1100" dirty="0"/>
              <a:t> </a:t>
            </a:r>
            <a:r>
              <a:rPr lang="ko-KR" altLang="en-US" sz="1100" dirty="0"/>
              <a:t> 지상에 위치한 현재 </a:t>
            </a:r>
            <a:r>
              <a:rPr lang="en-US" altLang="ko-KR" sz="1100" dirty="0"/>
              <a:t>41</a:t>
            </a:r>
            <a:r>
              <a:rPr lang="ko-KR" altLang="en-US" sz="1100" dirty="0"/>
              <a:t>만 화소</a:t>
            </a:r>
            <a:r>
              <a:rPr lang="en-US" altLang="ko-KR" sz="1100" dirty="0"/>
              <a:t> </a:t>
            </a:r>
            <a:r>
              <a:rPr lang="ko-KR" altLang="en-US" sz="1100" dirty="0"/>
              <a:t>영상 화질에서는</a:t>
            </a:r>
            <a:endParaRPr lang="en-US" altLang="ko-KR" sz="1100" dirty="0"/>
          </a:p>
          <a:p>
            <a:r>
              <a:rPr lang="ko-KR" altLang="en-US" sz="1100" dirty="0"/>
              <a:t>     대다수 의 사각 지대가 발생하며</a:t>
            </a:r>
            <a:r>
              <a:rPr lang="en-US" altLang="ko-KR" sz="1100" dirty="0"/>
              <a:t>, </a:t>
            </a:r>
            <a:r>
              <a:rPr lang="ko-KR" altLang="en-US" sz="1100" dirty="0"/>
              <a:t>차량 동선 파악</a:t>
            </a:r>
            <a:endParaRPr lang="en-US" altLang="ko-KR" sz="1100" dirty="0"/>
          </a:p>
          <a:p>
            <a:r>
              <a:rPr lang="en-US" altLang="ko-KR" sz="1100" dirty="0"/>
              <a:t>     </a:t>
            </a:r>
            <a:r>
              <a:rPr lang="ko-KR" altLang="en-US" sz="1100" dirty="0"/>
              <a:t>이 어려움</a:t>
            </a:r>
          </a:p>
        </p:txBody>
      </p:sp>
      <p:sp>
        <p:nvSpPr>
          <p:cNvPr id="13" name="오른쪽 화살표 15">
            <a:extLst>
              <a:ext uri="{FF2B5EF4-FFF2-40B4-BE49-F238E27FC236}">
                <a16:creationId xmlns:a16="http://schemas.microsoft.com/office/drawing/2014/main" xmlns="" id="{0D8C74DF-1B31-42A4-960C-BB130724274F}"/>
              </a:ext>
            </a:extLst>
          </p:cNvPr>
          <p:cNvSpPr/>
          <p:nvPr/>
        </p:nvSpPr>
        <p:spPr>
          <a:xfrm>
            <a:off x="4286248" y="3071810"/>
            <a:ext cx="357190" cy="428628"/>
          </a:xfrm>
          <a:prstGeom prst="rightArrow">
            <a:avLst>
              <a:gd name="adj1" fmla="val 50000"/>
              <a:gd name="adj2" fmla="val 46952"/>
            </a:avLst>
          </a:prstGeom>
          <a:solidFill>
            <a:srgbClr val="FF5050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xmlns="" id="{49402041-90DF-4E2A-A0BF-647CB1E5BDD9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481883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>
                <a:solidFill>
                  <a:schemeClr val="tx2"/>
                </a:solidFill>
                <a:latin typeface="+mn-ea"/>
              </a:rPr>
              <a:t>Ⅴ.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기존 운영 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CCTV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문제점 및 개선 효과 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DDEE62D9-0C83-447A-88F8-E82254F70DD8}"/>
              </a:ext>
            </a:extLst>
          </p:cNvPr>
          <p:cNvSpPr/>
          <p:nvPr/>
        </p:nvSpPr>
        <p:spPr>
          <a:xfrm>
            <a:off x="708226" y="2143116"/>
            <a:ext cx="3435146" cy="2286016"/>
          </a:xfrm>
          <a:prstGeom prst="rect">
            <a:avLst/>
          </a:prstGeom>
          <a:noFill/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1" name="그림 20" descr="전자기기, 디스플레이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817A63A6-AC00-4B4A-805C-15CC171919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9689" y="2177788"/>
            <a:ext cx="3392219" cy="2179906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810B48FD-6ECD-43FD-8948-3B25416528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5200" y="2170270"/>
            <a:ext cx="3329208" cy="220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509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9CC6E2F-EE2A-4CBB-BAF1-CD07125FD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A3C03407-09C6-4811-8BE5-9B02437045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1B615085-D4A2-4AC2-B3C8-A8E15E5BE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906" y="980728"/>
            <a:ext cx="8614342" cy="480296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xmlns="" id="{2848F7C8-509A-4FA5-88BD-545C47AF1464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734481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>
                <a:solidFill>
                  <a:schemeClr val="tx2"/>
                </a:solidFill>
                <a:latin typeface="+mn-ea"/>
              </a:rPr>
              <a:t>Ⅴ.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기존 운영 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CCTV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문제점 및 </a:t>
            </a:r>
            <a:r>
              <a:rPr lang="ko-KR" altLang="en-US" sz="2000" b="1" kern="0">
                <a:solidFill>
                  <a:schemeClr val="tx2"/>
                </a:solidFill>
                <a:latin typeface="+mn-ea"/>
              </a:rPr>
              <a:t>개선 효과 </a:t>
            </a:r>
            <a:r>
              <a:rPr lang="en-US" altLang="ko-KR" sz="2000" b="1" kern="0">
                <a:solidFill>
                  <a:schemeClr val="tx2"/>
                </a:solidFill>
                <a:latin typeface="+mn-ea"/>
              </a:rPr>
              <a:t>– </a:t>
            </a:r>
            <a:r>
              <a:rPr lang="ko-KR" altLang="en-US" sz="2000" b="1" kern="0">
                <a:solidFill>
                  <a:schemeClr val="tx2"/>
                </a:solidFill>
                <a:latin typeface="+mn-ea"/>
              </a:rPr>
              <a:t>운영 사진  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020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482A32C6-385C-4991-AA2D-8B5C2835C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D4A157B2-B4F6-44FB-89D2-057A245CD7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5EE4D5ED-5F6E-436D-87D6-9956431633E6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0382"/>
            <a:ext cx="734481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>
                <a:solidFill>
                  <a:schemeClr val="tx2"/>
                </a:solidFill>
                <a:latin typeface="+mn-ea"/>
              </a:rPr>
              <a:t>Ⅴ.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기존 운영 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CCTV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문제점 및 </a:t>
            </a:r>
            <a:r>
              <a:rPr lang="ko-KR" altLang="en-US" sz="2000" b="1" kern="0">
                <a:solidFill>
                  <a:schemeClr val="tx2"/>
                </a:solidFill>
                <a:latin typeface="+mn-ea"/>
              </a:rPr>
              <a:t>개선 효과 </a:t>
            </a:r>
            <a:r>
              <a:rPr lang="en-US" altLang="ko-KR" sz="2000" b="1" kern="0">
                <a:solidFill>
                  <a:schemeClr val="tx2"/>
                </a:solidFill>
                <a:latin typeface="+mn-ea"/>
              </a:rPr>
              <a:t>– </a:t>
            </a:r>
            <a:r>
              <a:rPr lang="ko-KR" altLang="en-US" sz="2000" b="1" kern="0">
                <a:solidFill>
                  <a:schemeClr val="tx2"/>
                </a:solidFill>
                <a:latin typeface="+mn-ea"/>
              </a:rPr>
              <a:t>운영 사진  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6" name="그림 5" descr="군용차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4D21E17D-D354-4103-84D3-03B7E5712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526" y="993108"/>
            <a:ext cx="8349922" cy="481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325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DAEE59B9-3E7C-4B67-AAFD-30C209A9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4F56B11D-A216-4326-A04E-9A91866459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E1837739-2EFD-40BD-A024-5AB86669F11C}"/>
              </a:ext>
            </a:extLst>
          </p:cNvPr>
          <p:cNvGrpSpPr/>
          <p:nvPr/>
        </p:nvGrpSpPr>
        <p:grpSpPr>
          <a:xfrm>
            <a:off x="339487" y="2111685"/>
            <a:ext cx="8393586" cy="4429132"/>
            <a:chOff x="-407766" y="2036764"/>
            <a:chExt cx="9478404" cy="4866370"/>
          </a:xfrm>
        </p:grpSpPr>
        <p:sp>
          <p:nvSpPr>
            <p:cNvPr id="5" name="Rectangle 98">
              <a:extLst>
                <a:ext uri="{FF2B5EF4-FFF2-40B4-BE49-F238E27FC236}">
                  <a16:creationId xmlns:a16="http://schemas.microsoft.com/office/drawing/2014/main" xmlns="" id="{20AFBA7C-9D88-4F2A-AF02-B37918683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07766" y="2036764"/>
              <a:ext cx="9478404" cy="486637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6" name="Rectangle 82">
              <a:extLst>
                <a:ext uri="{FF2B5EF4-FFF2-40B4-BE49-F238E27FC236}">
                  <a16:creationId xmlns:a16="http://schemas.microsoft.com/office/drawing/2014/main" xmlns="" id="{BC1EC686-0CD9-42EB-8FA6-70B230C17D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826" y="2143125"/>
              <a:ext cx="8866189" cy="4222750"/>
            </a:xfrm>
            <a:prstGeom prst="rect">
              <a:avLst/>
            </a:prstGeom>
            <a:gradFill rotWithShape="0">
              <a:gsLst>
                <a:gs pos="0">
                  <a:srgbClr val="F3F9FF"/>
                </a:gs>
                <a:gs pos="100000">
                  <a:srgbClr val="FFFFFF"/>
                </a:gs>
              </a:gsLst>
              <a:lin ang="2700000" scaled="1"/>
            </a:gra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grpSp>
          <p:nvGrpSpPr>
            <p:cNvPr id="7" name="Group 85">
              <a:extLst>
                <a:ext uri="{FF2B5EF4-FFF2-40B4-BE49-F238E27FC236}">
                  <a16:creationId xmlns:a16="http://schemas.microsoft.com/office/drawing/2014/main" xmlns="" id="{D6C0E92F-3EF1-42CB-B9C9-A2B66D028E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02532" y="3056868"/>
              <a:ext cx="3671169" cy="2608263"/>
              <a:chOff x="955" y="2684"/>
              <a:chExt cx="1777" cy="1276"/>
            </a:xfrm>
          </p:grpSpPr>
          <p:sp>
            <p:nvSpPr>
              <p:cNvPr id="27" name="Oval 86">
                <a:extLst>
                  <a:ext uri="{FF2B5EF4-FFF2-40B4-BE49-F238E27FC236}">
                    <a16:creationId xmlns:a16="http://schemas.microsoft.com/office/drawing/2014/main" xmlns="" id="{F85DA06C-A009-43FE-AE51-7D593B4F9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19">
                <a:off x="1203" y="2948"/>
                <a:ext cx="1529" cy="90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86275"/>
                      <a:invGamma/>
                    </a:schemeClr>
                  </a:gs>
                </a:gsLst>
                <a:lin ang="0" scaled="1"/>
              </a:gradFill>
              <a:ln w="6350">
                <a:noFill/>
                <a:prstDash val="dash"/>
                <a:round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pic>
            <p:nvPicPr>
              <p:cNvPr id="28" name="Picture 87">
                <a:extLst>
                  <a:ext uri="{FF2B5EF4-FFF2-40B4-BE49-F238E27FC236}">
                    <a16:creationId xmlns:a16="http://schemas.microsoft.com/office/drawing/2014/main" xmlns="" id="{0D7983C6-415E-4175-A90B-948558CE64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955" y="2684"/>
                <a:ext cx="1638" cy="1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8" name="AutoShape 11">
              <a:extLst>
                <a:ext uri="{FF2B5EF4-FFF2-40B4-BE49-F238E27FC236}">
                  <a16:creationId xmlns:a16="http://schemas.microsoft.com/office/drawing/2014/main" xmlns="" id="{A0819EC3-BB70-46CE-8BA5-D1F3625F5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926" y="3005139"/>
              <a:ext cx="3028950" cy="1543313"/>
            </a:xfrm>
            <a:prstGeom prst="roundRect">
              <a:avLst>
                <a:gd name="adj" fmla="val 4685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EDF5FD"/>
                </a:gs>
              </a:gsLst>
              <a:lin ang="5400000" scaled="1"/>
            </a:gradFill>
            <a:ln w="3175" cap="rnd" algn="ctr">
              <a:noFill/>
              <a:round/>
              <a:headEnd/>
              <a:tailEnd/>
            </a:ln>
            <a:effectLst>
              <a:prstShdw prst="shdw17" dist="17961" dir="8100000">
                <a:srgbClr val="B3CDE7"/>
              </a:prstShdw>
            </a:effectLst>
          </p:spPr>
          <p:txBody>
            <a:bodyPr lIns="54000" tIns="154800" rIns="54000" bIns="46800" anchor="ctr"/>
            <a:lstStyle/>
            <a:p>
              <a:pPr marL="149225" indent="-149225" defTabSz="995363" fontAlgn="ctr" latinLnBrk="0">
                <a:buClr>
                  <a:srgbClr val="6699FF"/>
                </a:buClr>
                <a:buFont typeface="Wingdings 2" pitchFamily="18" charset="2"/>
                <a:buChar char="¡"/>
              </a:pPr>
              <a:endParaRPr lang="ko-KR" altLang="ko-KR" sz="1000" dirty="0">
                <a:latin typeface="Arial" pitchFamily="34" charset="0"/>
              </a:endParaRPr>
            </a:p>
          </p:txBody>
        </p:sp>
        <p:sp>
          <p:nvSpPr>
            <p:cNvPr id="9" name="Text Box 40">
              <a:extLst>
                <a:ext uri="{FF2B5EF4-FFF2-40B4-BE49-F238E27FC236}">
                  <a16:creationId xmlns:a16="http://schemas.microsoft.com/office/drawing/2014/main" xmlns="" id="{3F40E289-273C-487C-B894-0091465692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127" y="3005139"/>
              <a:ext cx="2957503" cy="1154162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33350" indent="-133350" fontAlgn="ctr" latinLnBrk="0">
                <a:lnSpc>
                  <a:spcPct val="120000"/>
                </a:lnSpc>
                <a:buClr>
                  <a:srgbClr val="6699FF"/>
                </a:buClr>
                <a:buFont typeface="Wingdings 2" pitchFamily="18" charset="2"/>
                <a:buChar char="¡"/>
              </a:pP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독자적인 운영 및 유지보수 능력 확보  필수적인 운영 기술 이전</a:t>
              </a:r>
            </a:p>
            <a:p>
              <a:pPr marL="133350" indent="-133350" fontAlgn="ctr" latinLnBrk="0">
                <a:lnSpc>
                  <a:spcPct val="150000"/>
                </a:lnSpc>
                <a:buClr>
                  <a:srgbClr val="6699FF"/>
                </a:buClr>
                <a:buFont typeface="Wingdings 2" pitchFamily="18" charset="2"/>
                <a:buChar char="¡"/>
              </a:pP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설치 물품 활용도 극대화 성능향상 방안 제시</a:t>
              </a:r>
            </a:p>
            <a:p>
              <a:pPr marL="133350" indent="-133350" fontAlgn="ctr" latinLnBrk="0">
                <a:lnSpc>
                  <a:spcPct val="150000"/>
                </a:lnSpc>
                <a:buClr>
                  <a:srgbClr val="6699FF"/>
                </a:buClr>
                <a:buFont typeface="Wingdings 2" pitchFamily="18" charset="2"/>
                <a:buChar char="¡"/>
              </a:pP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운용 편리성을 고려한 시스템 운영방안 및 관리방안 자문</a:t>
              </a:r>
              <a:endParaRPr lang="ko-KR" altLang="en-US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" name="AutoShape 8">
              <a:extLst>
                <a:ext uri="{FF2B5EF4-FFF2-40B4-BE49-F238E27FC236}">
                  <a16:creationId xmlns:a16="http://schemas.microsoft.com/office/drawing/2014/main" xmlns="" id="{93DCF337-0DC5-42E9-87D3-AC0F50930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339" y="2576513"/>
              <a:ext cx="2949575" cy="1422508"/>
            </a:xfrm>
            <a:prstGeom prst="roundRect">
              <a:avLst>
                <a:gd name="adj" fmla="val 5042"/>
              </a:avLst>
            </a:prstGeom>
            <a:gradFill rotWithShape="0">
              <a:gsLst>
                <a:gs pos="0">
                  <a:srgbClr val="EDF5FD"/>
                </a:gs>
                <a:gs pos="100000">
                  <a:srgbClr val="FFFFFF"/>
                </a:gs>
              </a:gsLst>
              <a:lin ang="5400000" scaled="1"/>
            </a:gradFill>
            <a:ln w="3175" cap="rnd" algn="ctr">
              <a:noFill/>
              <a:round/>
              <a:headEnd/>
              <a:tailEnd/>
            </a:ln>
            <a:effectLst>
              <a:prstShdw prst="shdw17" dist="17961" dir="13500000">
                <a:srgbClr val="B3CDE7"/>
              </a:prstShdw>
            </a:effectLst>
          </p:spPr>
          <p:txBody>
            <a:bodyPr lIns="54000" tIns="154800" rIns="54000" bIns="46800" anchor="ctr"/>
            <a:lstStyle/>
            <a:p>
              <a:pPr marL="149225" indent="-149225" defTabSz="995363" fontAlgn="ctr" latinLnBrk="0">
                <a:buClr>
                  <a:srgbClr val="6699FF"/>
                </a:buClr>
                <a:buFont typeface="Wingdings 2" pitchFamily="18" charset="2"/>
                <a:buChar char="¡"/>
              </a:pPr>
              <a:endParaRPr lang="ko-KR" altLang="ko-KR" sz="1000" dirty="0">
                <a:latin typeface="Arial" pitchFamily="34" charset="0"/>
              </a:endParaRPr>
            </a:p>
          </p:txBody>
        </p:sp>
        <p:sp>
          <p:nvSpPr>
            <p:cNvPr id="11" name="Text Box 23">
              <a:extLst>
                <a:ext uri="{FF2B5EF4-FFF2-40B4-BE49-F238E27FC236}">
                  <a16:creationId xmlns:a16="http://schemas.microsoft.com/office/drawing/2014/main" xmlns="" id="{76016E4A-DF5F-4211-B4F8-2057F37128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9852" y="2616202"/>
              <a:ext cx="2657504" cy="868439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wrap="square" tIns="82800">
              <a:spAutoFit/>
            </a:bodyPr>
            <a:lstStyle/>
            <a:p>
              <a:pPr marL="139700" indent="-139700" fontAlgn="ctr" latinLnBrk="0">
                <a:lnSpc>
                  <a:spcPct val="120000"/>
                </a:lnSpc>
                <a:buClr>
                  <a:srgbClr val="6699FF"/>
                </a:buClr>
                <a:buFont typeface="Wingdings 2" pitchFamily="18" charset="2"/>
                <a:buChar char="¡"/>
              </a:pP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결함 수정 요구사항 수용</a:t>
              </a:r>
            </a:p>
            <a:p>
              <a:pPr marL="139700" indent="-139700" fontAlgn="ctr" latinLnBrk="0">
                <a:lnSpc>
                  <a:spcPct val="120000"/>
                </a:lnSpc>
                <a:buClr>
                  <a:srgbClr val="6699FF"/>
                </a:buClr>
                <a:buFont typeface="Wingdings 2" pitchFamily="18" charset="2"/>
                <a:buChar char="¡"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CCTV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 시스템에 대한 지속적 관리</a:t>
              </a:r>
            </a:p>
            <a:p>
              <a:pPr marL="139700" indent="-139700" fontAlgn="ctr" latinLnBrk="0">
                <a:lnSpc>
                  <a:spcPct val="120000"/>
                </a:lnSpc>
                <a:buClr>
                  <a:srgbClr val="6699FF"/>
                </a:buClr>
                <a:buFont typeface="Wingdings 2" pitchFamily="18" charset="2"/>
                <a:buChar char="¡"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CCTV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공사 하자 조치</a:t>
              </a:r>
            </a:p>
            <a:p>
              <a:pPr marL="139700" indent="-139700" fontAlgn="ctr" latinLnBrk="0">
                <a:lnSpc>
                  <a:spcPct val="120000"/>
                </a:lnSpc>
                <a:buClr>
                  <a:srgbClr val="6699FF"/>
                </a:buClr>
                <a:buFont typeface="Wingdings 2" pitchFamily="18" charset="2"/>
                <a:buChar char="¡"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S/W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및 시스템 장애 및 문의 즉시 조치</a:t>
              </a:r>
              <a:endParaRPr lang="ko-KR" altLang="en-US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" name="AutoShape 17">
              <a:extLst>
                <a:ext uri="{FF2B5EF4-FFF2-40B4-BE49-F238E27FC236}">
                  <a16:creationId xmlns:a16="http://schemas.microsoft.com/office/drawing/2014/main" xmlns="" id="{F29070AD-E816-4439-9249-B1D9B503F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7015" y="5235577"/>
              <a:ext cx="2760662" cy="1084263"/>
            </a:xfrm>
            <a:prstGeom prst="roundRect">
              <a:avLst>
                <a:gd name="adj" fmla="val 5153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EDF5FD"/>
                </a:gs>
              </a:gsLst>
              <a:lin ang="5400000" scaled="1"/>
            </a:gradFill>
            <a:ln w="3175" cap="rnd" algn="ctr">
              <a:noFill/>
              <a:round/>
              <a:headEnd/>
              <a:tailEnd/>
            </a:ln>
            <a:effectLst>
              <a:prstShdw prst="shdw17" dist="17961" dir="2700000">
                <a:srgbClr val="B3CDE7"/>
              </a:prstShdw>
            </a:effectLst>
          </p:spPr>
          <p:txBody>
            <a:bodyPr lIns="54000" tIns="154800" rIns="54000" bIns="46800" anchor="ctr"/>
            <a:lstStyle/>
            <a:p>
              <a:pPr marL="149225" indent="-149225" defTabSz="995363" fontAlgn="ctr" latinLnBrk="0">
                <a:buClr>
                  <a:srgbClr val="6699FF"/>
                </a:buClr>
                <a:buFont typeface="Wingdings 2" pitchFamily="18" charset="2"/>
                <a:buChar char="¡"/>
              </a:pPr>
              <a:endParaRPr lang="ko-KR" altLang="ko-KR" sz="1000" dirty="0">
                <a:latin typeface="Arial" pitchFamily="34" charset="0"/>
              </a:endParaRPr>
            </a:p>
          </p:txBody>
        </p:sp>
        <p:sp>
          <p:nvSpPr>
            <p:cNvPr id="13" name="Text Box 41">
              <a:extLst>
                <a:ext uri="{FF2B5EF4-FFF2-40B4-BE49-F238E27FC236}">
                  <a16:creationId xmlns:a16="http://schemas.microsoft.com/office/drawing/2014/main" xmlns="" id="{B5B49839-D31A-4207-A7B2-D81D4ECCA0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64176" y="5465765"/>
              <a:ext cx="2662238" cy="646331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52400" indent="-152400" fontAlgn="ctr" latinLnBrk="0">
                <a:lnSpc>
                  <a:spcPct val="120000"/>
                </a:lnSpc>
                <a:buClr>
                  <a:srgbClr val="6699FF"/>
                </a:buClr>
                <a:buFont typeface="Wingdings 2" pitchFamily="18" charset="2"/>
                <a:buChar char="¡"/>
              </a:pP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사업 수행 단계에 대상자 교육계획 수립 및 교육 시행</a:t>
              </a:r>
            </a:p>
            <a:p>
              <a:pPr marL="152400" indent="-152400" fontAlgn="ctr" latinLnBrk="0">
                <a:lnSpc>
                  <a:spcPct val="120000"/>
                </a:lnSpc>
                <a:buClr>
                  <a:srgbClr val="6699FF"/>
                </a:buClr>
                <a:buFont typeface="Wingdings 2" pitchFamily="18" charset="2"/>
                <a:buChar char="¡"/>
              </a:pP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장비공급 업체 전문가 및 기술 인력 활용 </a:t>
              </a:r>
              <a:endParaRPr lang="ko-KR" altLang="en-US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52">
              <a:extLst>
                <a:ext uri="{FF2B5EF4-FFF2-40B4-BE49-F238E27FC236}">
                  <a16:creationId xmlns:a16="http://schemas.microsoft.com/office/drawing/2014/main" xmlns="" id="{A5A83568-FB1D-487F-8679-088872591C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5265" y="3952926"/>
              <a:ext cx="1714511" cy="830997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600" dirty="0">
                  <a:latin typeface="Arial" pitchFamily="34" charset="0"/>
                  <a:ea typeface="HY견고딕" pitchFamily="18" charset="-127"/>
                </a:rPr>
                <a:t>통합적</a:t>
              </a:r>
            </a:p>
            <a:p>
              <a:pPr algn="ctr"/>
              <a:r>
                <a:rPr lang="ko-KR" altLang="en-US" sz="1600" dirty="0">
                  <a:latin typeface="Arial" pitchFamily="34" charset="0"/>
                  <a:ea typeface="HY견고딕" pitchFamily="18" charset="-127"/>
                </a:rPr>
                <a:t>사후관리체계 </a:t>
              </a:r>
              <a:endParaRPr lang="en-US" altLang="ko-KR" sz="1600" dirty="0">
                <a:latin typeface="Arial" pitchFamily="34" charset="0"/>
                <a:ea typeface="HY견고딕" pitchFamily="18" charset="-127"/>
              </a:endParaRPr>
            </a:p>
            <a:p>
              <a:pPr algn="ctr"/>
              <a:r>
                <a:rPr lang="ko-KR" altLang="en-US" sz="1600" dirty="0">
                  <a:latin typeface="Arial" pitchFamily="34" charset="0"/>
                  <a:ea typeface="HY견고딕" pitchFamily="18" charset="-127"/>
                </a:rPr>
                <a:t>실행</a:t>
              </a:r>
            </a:p>
          </p:txBody>
        </p:sp>
        <p:sp>
          <p:nvSpPr>
            <p:cNvPr id="15" name="Rectangle 18">
              <a:extLst>
                <a:ext uri="{FF2B5EF4-FFF2-40B4-BE49-F238E27FC236}">
                  <a16:creationId xmlns:a16="http://schemas.microsoft.com/office/drawing/2014/main" xmlns="" id="{ACA587F6-3E50-4A8C-957A-AE0E4574E9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6575" y="2254173"/>
              <a:ext cx="82073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latinLnBrk="0"/>
              <a:r>
                <a:rPr lang="ko-KR" altLang="en-US" sz="1600" dirty="0">
                  <a:latin typeface="Arial" pitchFamily="34" charset="0"/>
                  <a:ea typeface="HY견고딕" pitchFamily="18" charset="-127"/>
                </a:rPr>
                <a:t>유지보수</a:t>
              </a:r>
            </a:p>
          </p:txBody>
        </p:sp>
        <p:sp>
          <p:nvSpPr>
            <p:cNvPr id="16" name="Rectangle 19">
              <a:extLst>
                <a:ext uri="{FF2B5EF4-FFF2-40B4-BE49-F238E27FC236}">
                  <a16:creationId xmlns:a16="http://schemas.microsoft.com/office/drawing/2014/main" xmlns="" id="{A9A0C985-103E-42AE-918E-BED4E6F2C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955" y="2613741"/>
              <a:ext cx="87844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latinLnBrk="0"/>
              <a:r>
                <a:rPr lang="ko-KR" altLang="en-US" sz="1600" dirty="0">
                  <a:latin typeface="Arial" pitchFamily="34" charset="0"/>
                  <a:ea typeface="HY견고딕" pitchFamily="18" charset="-127"/>
                </a:rPr>
                <a:t>운영지원 </a:t>
              </a:r>
            </a:p>
          </p:txBody>
        </p:sp>
        <p:sp>
          <p:nvSpPr>
            <p:cNvPr id="17" name="Rectangle 20">
              <a:extLst>
                <a:ext uri="{FF2B5EF4-FFF2-40B4-BE49-F238E27FC236}">
                  <a16:creationId xmlns:a16="http://schemas.microsoft.com/office/drawing/2014/main" xmlns="" id="{CAD0F06D-5C0B-42CD-986F-6439A88F5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552" y="3281858"/>
              <a:ext cx="61555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latinLnBrk="0"/>
              <a:r>
                <a:rPr lang="ko-KR" altLang="en-US" sz="1600" dirty="0">
                  <a:latin typeface="Arial" pitchFamily="34" charset="0"/>
                  <a:ea typeface="HY견고딕" pitchFamily="18" charset="-127"/>
                </a:rPr>
                <a:t>안정성</a:t>
              </a:r>
            </a:p>
          </p:txBody>
        </p:sp>
        <p:sp>
          <p:nvSpPr>
            <p:cNvPr id="18" name="Rectangle 21">
              <a:extLst>
                <a:ext uri="{FF2B5EF4-FFF2-40B4-BE49-F238E27FC236}">
                  <a16:creationId xmlns:a16="http://schemas.microsoft.com/office/drawing/2014/main" xmlns="" id="{539D1DA1-5AFC-406C-AEBA-515DC054E2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8065" y="5020391"/>
              <a:ext cx="108363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latinLnBrk="0"/>
              <a:r>
                <a:rPr lang="ko-KR" altLang="en-US" sz="1600" dirty="0">
                  <a:latin typeface="Arial" pitchFamily="34" charset="0"/>
                  <a:ea typeface="HY견고딕" pitchFamily="18" charset="-127"/>
                </a:rPr>
                <a:t>사용자 교육</a:t>
              </a:r>
            </a:p>
          </p:txBody>
        </p:sp>
        <p:sp>
          <p:nvSpPr>
            <p:cNvPr id="19" name="Oval 42">
              <a:extLst>
                <a:ext uri="{FF2B5EF4-FFF2-40B4-BE49-F238E27FC236}">
                  <a16:creationId xmlns:a16="http://schemas.microsoft.com/office/drawing/2014/main" xmlns="" id="{6DC6BA59-99B5-4102-818B-3030B6859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7140" y="2286002"/>
              <a:ext cx="182562" cy="182563"/>
            </a:xfrm>
            <a:prstGeom prst="ellipse">
              <a:avLst/>
            </a:prstGeom>
            <a:solidFill>
              <a:schemeClr val="tx1"/>
            </a:solidFill>
            <a:ln w="3175" algn="ctr">
              <a:solidFill>
                <a:srgbClr val="CCE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  <a:latin typeface="Arial" pitchFamily="34" charset="0"/>
                </a:rPr>
                <a:t>1</a:t>
              </a:r>
            </a:p>
          </p:txBody>
        </p:sp>
        <p:sp>
          <p:nvSpPr>
            <p:cNvPr id="20" name="Oval 43">
              <a:extLst>
                <a:ext uri="{FF2B5EF4-FFF2-40B4-BE49-F238E27FC236}">
                  <a16:creationId xmlns:a16="http://schemas.microsoft.com/office/drawing/2014/main" xmlns="" id="{D1CC307B-A730-430B-A667-276AEC0A23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127" y="2644777"/>
              <a:ext cx="182563" cy="182563"/>
            </a:xfrm>
            <a:prstGeom prst="ellipse">
              <a:avLst/>
            </a:prstGeom>
            <a:solidFill>
              <a:schemeClr val="tx1"/>
            </a:solidFill>
            <a:ln w="3175" algn="ctr">
              <a:solidFill>
                <a:srgbClr val="CCE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  <a:latin typeface="Arial" pitchFamily="34" charset="0"/>
                </a:rPr>
                <a:t>2</a:t>
              </a:r>
            </a:p>
          </p:txBody>
        </p:sp>
        <p:sp>
          <p:nvSpPr>
            <p:cNvPr id="21" name="Oval 44">
              <a:extLst>
                <a:ext uri="{FF2B5EF4-FFF2-40B4-BE49-F238E27FC236}">
                  <a16:creationId xmlns:a16="http://schemas.microsoft.com/office/drawing/2014/main" xmlns="" id="{0DD9128B-C7D3-4509-970F-2C4A0A781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4490" y="5051425"/>
              <a:ext cx="182562" cy="184150"/>
            </a:xfrm>
            <a:prstGeom prst="ellipse">
              <a:avLst/>
            </a:prstGeom>
            <a:solidFill>
              <a:schemeClr val="tx1"/>
            </a:solidFill>
            <a:ln w="3175" algn="ctr">
              <a:solidFill>
                <a:srgbClr val="CCE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  <a:latin typeface="Arial" pitchFamily="34" charset="0"/>
                </a:rPr>
                <a:t>3</a:t>
              </a:r>
            </a:p>
          </p:txBody>
        </p:sp>
        <p:sp>
          <p:nvSpPr>
            <p:cNvPr id="22" name="Freeform 95">
              <a:extLst>
                <a:ext uri="{FF2B5EF4-FFF2-40B4-BE49-F238E27FC236}">
                  <a16:creationId xmlns:a16="http://schemas.microsoft.com/office/drawing/2014/main" xmlns="" id="{162C717E-C24C-4C6D-9F9A-F42187DF4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67" y="4626943"/>
              <a:ext cx="2526910" cy="78490"/>
            </a:xfrm>
            <a:custGeom>
              <a:avLst/>
              <a:gdLst>
                <a:gd name="T0" fmla="*/ 2147483647 w 1550"/>
                <a:gd name="T1" fmla="*/ 2147483647 h 331"/>
                <a:gd name="T2" fmla="*/ 2147483647 w 1550"/>
                <a:gd name="T3" fmla="*/ 2147483647 h 331"/>
                <a:gd name="T4" fmla="*/ 0 w 1550"/>
                <a:gd name="T5" fmla="*/ 0 h 331"/>
                <a:gd name="T6" fmla="*/ 0 60000 65536"/>
                <a:gd name="T7" fmla="*/ 0 60000 65536"/>
                <a:gd name="T8" fmla="*/ 0 60000 65536"/>
                <a:gd name="T9" fmla="*/ 0 w 1550"/>
                <a:gd name="T10" fmla="*/ 0 h 331"/>
                <a:gd name="T11" fmla="*/ 1550 w 1550"/>
                <a:gd name="T12" fmla="*/ 331 h 3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50" h="331">
                  <a:moveTo>
                    <a:pt x="1550" y="331"/>
                  </a:moveTo>
                  <a:lnTo>
                    <a:pt x="1298" y="1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33CCFF"/>
              </a:solidFill>
              <a:round/>
              <a:headEnd type="stealth" w="med" len="med"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23" name="Freeform 99">
              <a:extLst>
                <a:ext uri="{FF2B5EF4-FFF2-40B4-BE49-F238E27FC236}">
                  <a16:creationId xmlns:a16="http://schemas.microsoft.com/office/drawing/2014/main" xmlns="" id="{0E6AF2F9-783E-4D02-9D45-D903BFE5A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4890" y="5283200"/>
              <a:ext cx="2278062" cy="1028700"/>
            </a:xfrm>
            <a:custGeom>
              <a:avLst/>
              <a:gdLst>
                <a:gd name="T0" fmla="*/ 0 w 1734"/>
                <a:gd name="T1" fmla="*/ 0 h 650"/>
                <a:gd name="T2" fmla="*/ 2147483647 w 1734"/>
                <a:gd name="T3" fmla="*/ 2147483647 h 650"/>
                <a:gd name="T4" fmla="*/ 2147483647 w 1734"/>
                <a:gd name="T5" fmla="*/ 2147483647 h 650"/>
                <a:gd name="T6" fmla="*/ 0 60000 65536"/>
                <a:gd name="T7" fmla="*/ 0 60000 65536"/>
                <a:gd name="T8" fmla="*/ 0 60000 65536"/>
                <a:gd name="T9" fmla="*/ 0 w 1734"/>
                <a:gd name="T10" fmla="*/ 0 h 650"/>
                <a:gd name="T11" fmla="*/ 1734 w 1734"/>
                <a:gd name="T12" fmla="*/ 650 h 6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34" h="650">
                  <a:moveTo>
                    <a:pt x="0" y="0"/>
                  </a:moveTo>
                  <a:lnTo>
                    <a:pt x="411" y="649"/>
                  </a:lnTo>
                  <a:lnTo>
                    <a:pt x="1734" y="650"/>
                  </a:lnTo>
                </a:path>
              </a:pathLst>
            </a:custGeom>
            <a:noFill/>
            <a:ln w="12700">
              <a:solidFill>
                <a:srgbClr val="33CCFF"/>
              </a:solidFill>
              <a:round/>
              <a:headEnd type="stealth" w="med" len="med"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24" name="Freeform 100">
              <a:extLst>
                <a:ext uri="{FF2B5EF4-FFF2-40B4-BE49-F238E27FC236}">
                  <a16:creationId xmlns:a16="http://schemas.microsoft.com/office/drawing/2014/main" xmlns="" id="{45C15D6F-C5D6-48E9-8606-971D2DA21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076" y="3198813"/>
              <a:ext cx="2790825" cy="800208"/>
            </a:xfrm>
            <a:custGeom>
              <a:avLst/>
              <a:gdLst>
                <a:gd name="T0" fmla="*/ 0 w 1758"/>
                <a:gd name="T1" fmla="*/ 0 h 267"/>
                <a:gd name="T2" fmla="*/ 2147483647 w 1758"/>
                <a:gd name="T3" fmla="*/ 2147483647 h 267"/>
                <a:gd name="T4" fmla="*/ 2147483647 w 1758"/>
                <a:gd name="T5" fmla="*/ 2147483647 h 267"/>
                <a:gd name="T6" fmla="*/ 2147483647 w 1758"/>
                <a:gd name="T7" fmla="*/ 2147483647 h 2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58"/>
                <a:gd name="T13" fmla="*/ 0 h 267"/>
                <a:gd name="T14" fmla="*/ 1758 w 1758"/>
                <a:gd name="T15" fmla="*/ 267 h 2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58" h="267">
                  <a:moveTo>
                    <a:pt x="0" y="0"/>
                  </a:moveTo>
                  <a:lnTo>
                    <a:pt x="294" y="30"/>
                  </a:lnTo>
                  <a:lnTo>
                    <a:pt x="429" y="266"/>
                  </a:lnTo>
                  <a:lnTo>
                    <a:pt x="1758" y="267"/>
                  </a:lnTo>
                </a:path>
              </a:pathLst>
            </a:custGeom>
            <a:noFill/>
            <a:ln w="12700">
              <a:solidFill>
                <a:srgbClr val="33CCFF"/>
              </a:solidFill>
              <a:round/>
              <a:headEnd type="stealth" w="med" len="med"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25" name="Rectangle 101">
              <a:extLst>
                <a:ext uri="{FF2B5EF4-FFF2-40B4-BE49-F238E27FC236}">
                  <a16:creationId xmlns:a16="http://schemas.microsoft.com/office/drawing/2014/main" xmlns="" id="{F88FB811-537E-48DA-9105-E75705FCD5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8249" y="4930154"/>
              <a:ext cx="61555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latinLnBrk="0"/>
              <a:r>
                <a:rPr lang="ko-KR" altLang="en-US" sz="1600" dirty="0">
                  <a:latin typeface="Arial" pitchFamily="34" charset="0"/>
                  <a:ea typeface="HY견고딕" pitchFamily="18" charset="-127"/>
                </a:rPr>
                <a:t>활용성</a:t>
              </a:r>
            </a:p>
          </p:txBody>
        </p:sp>
        <p:sp>
          <p:nvSpPr>
            <p:cNvPr id="26" name="Rectangle 102">
              <a:extLst>
                <a:ext uri="{FF2B5EF4-FFF2-40B4-BE49-F238E27FC236}">
                  <a16:creationId xmlns:a16="http://schemas.microsoft.com/office/drawing/2014/main" xmlns="" id="{D99B164C-3078-425B-96FB-0A589DDDE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8978" y="4851664"/>
              <a:ext cx="61555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latinLnBrk="0"/>
              <a:r>
                <a:rPr lang="ko-KR" altLang="en-US" sz="1600" dirty="0">
                  <a:latin typeface="Arial" pitchFamily="34" charset="0"/>
                  <a:ea typeface="HY견고딕" pitchFamily="18" charset="-127"/>
                </a:rPr>
                <a:t>운용성</a:t>
              </a:r>
            </a:p>
          </p:txBody>
        </p:sp>
      </p:grpSp>
      <p:sp>
        <p:nvSpPr>
          <p:cNvPr id="29" name="Rectangle 3">
            <a:extLst>
              <a:ext uri="{FF2B5EF4-FFF2-40B4-BE49-F238E27FC236}">
                <a16:creationId xmlns:a16="http://schemas.microsoft.com/office/drawing/2014/main" xmlns="" id="{953EEB9E-0536-4409-ADB2-D39FD1557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33" y="1250299"/>
            <a:ext cx="8072495" cy="85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ko-KR" altLang="en-US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㈜</a:t>
            </a:r>
            <a:r>
              <a:rPr lang="en-US" altLang="ko-KR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KT</a:t>
            </a:r>
            <a:r>
              <a:rPr lang="ko-KR" altLang="en-US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CCTV </a:t>
            </a:r>
            <a:r>
              <a:rPr lang="ko-KR" altLang="en-US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공사완료 후 하자에 대한 무상 유지보수 기간을 </a:t>
            </a:r>
            <a:r>
              <a:rPr lang="en-US" altLang="ko-KR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년간 지원하며</a:t>
            </a:r>
            <a:r>
              <a:rPr lang="en-US" altLang="ko-KR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빠르고 능동적인 유지보수 활동을 수행합니다</a:t>
            </a:r>
            <a:r>
              <a:rPr lang="en-US" altLang="ko-KR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또한</a:t>
            </a:r>
            <a:r>
              <a:rPr lang="en-US" altLang="ko-KR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아파트 내 시설된 장비 및 시스템에 대한 사용자교육</a:t>
            </a:r>
            <a:r>
              <a:rPr lang="en-US" altLang="ko-KR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운영지원을 포함하는 고객이</a:t>
            </a:r>
            <a:r>
              <a:rPr lang="en-US" altLang="ko-KR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원할 시 </a:t>
            </a:r>
            <a:r>
              <a:rPr lang="en-US" altLang="ko-KR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통합적 사후관리체계</a:t>
            </a:r>
            <a:r>
              <a:rPr lang="en-US" altLang="ko-KR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를 실행하여</a:t>
            </a:r>
            <a:r>
              <a:rPr lang="en-US" altLang="ko-KR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원활히 운영될 수 있는</a:t>
            </a:r>
            <a:r>
              <a:rPr lang="en-US" altLang="ko-KR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지원방안을 수립 후 시행할 수 있습니다</a:t>
            </a:r>
            <a:r>
              <a:rPr lang="en-US" altLang="ko-KR" sz="11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lang="en-US" altLang="ko-KR" sz="1100" b="1" kern="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모서리가 둥근 직사각형 26">
            <a:extLst>
              <a:ext uri="{FF2B5EF4-FFF2-40B4-BE49-F238E27FC236}">
                <a16:creationId xmlns:a16="http://schemas.microsoft.com/office/drawing/2014/main" xmlns="" id="{750FDF7B-67C0-4638-A529-E38F6F07DCBA}"/>
              </a:ext>
            </a:extLst>
          </p:cNvPr>
          <p:cNvSpPr/>
          <p:nvPr/>
        </p:nvSpPr>
        <p:spPr>
          <a:xfrm>
            <a:off x="251520" y="755509"/>
            <a:ext cx="2664296" cy="244599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사후 유지보수 방안</a:t>
            </a:r>
          </a:p>
        </p:txBody>
      </p:sp>
      <p:sp>
        <p:nvSpPr>
          <p:cNvPr id="33" name="Rectangle 2">
            <a:extLst>
              <a:ext uri="{FF2B5EF4-FFF2-40B4-BE49-F238E27FC236}">
                <a16:creationId xmlns:a16="http://schemas.microsoft.com/office/drawing/2014/main" xmlns="" id="{6950AA73-9F61-43FA-81C5-2973539B2E65}"/>
              </a:ext>
            </a:extLst>
          </p:cNvPr>
          <p:cNvSpPr txBox="1">
            <a:spLocks noChangeArrowheads="1"/>
          </p:cNvSpPr>
          <p:nvPr/>
        </p:nvSpPr>
        <p:spPr>
          <a:xfrm>
            <a:off x="619944" y="160317"/>
            <a:ext cx="538081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>
                <a:solidFill>
                  <a:schemeClr val="tx2"/>
                </a:solidFill>
                <a:latin typeface="+mn-ea"/>
              </a:rPr>
              <a:t>Ⅵ.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구축 수행 및 관리</a:t>
            </a:r>
            <a:endParaRPr lang="en-US" altLang="ko-KR" sz="2000" b="1" kern="0" dirty="0">
              <a:solidFill>
                <a:srgbClr val="FF505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80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DAEE59B9-3E7C-4B67-AAFD-30C209A9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4F56B11D-A216-4326-A04E-9A91866459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0392" y="0"/>
            <a:ext cx="504056" cy="469779"/>
          </a:xfrm>
          <a:prstGeom prst="rect">
            <a:avLst/>
          </a:prstGeom>
        </p:spPr>
      </p:pic>
      <p:pic>
        <p:nvPicPr>
          <p:cNvPr id="4" name="그림 3" descr="아파트1.jpg">
            <a:extLst>
              <a:ext uri="{FF2B5EF4-FFF2-40B4-BE49-F238E27FC236}">
                <a16:creationId xmlns:a16="http://schemas.microsoft.com/office/drawing/2014/main" xmlns="" id="{8DC55E04-16A6-4483-BE6B-36E3086B2B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3577" y="2857496"/>
            <a:ext cx="2296846" cy="2390807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3B95369-AED9-4146-9DBC-6E1EE5799B1D}"/>
              </a:ext>
            </a:extLst>
          </p:cNvPr>
          <p:cNvSpPr/>
          <p:nvPr/>
        </p:nvSpPr>
        <p:spPr>
          <a:xfrm>
            <a:off x="1946812" y="1934166"/>
            <a:ext cx="614366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921120"/>
              </a:avLst>
            </a:prstTxWarp>
            <a:spAutoFit/>
          </a:bodyPr>
          <a:lstStyle/>
          <a:p>
            <a:pPr algn="ctr"/>
            <a:r>
              <a:rPr lang="ko-KR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감</a:t>
            </a:r>
            <a:r>
              <a:rPr lang="ko-KR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사</a:t>
            </a:r>
            <a:r>
              <a:rPr lang="ko-KR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합</a:t>
            </a:r>
            <a:r>
              <a:rPr lang="ko-KR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니</a:t>
            </a:r>
            <a:r>
              <a:rPr lang="ko-KR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다</a:t>
            </a:r>
            <a:r>
              <a:rPr lang="en-US" altLang="ko-KR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72814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5990</TotalTime>
  <Words>2315</Words>
  <Application>Microsoft Office PowerPoint</Application>
  <PresentationFormat>화면 슬라이드 쇼(4:3)</PresentationFormat>
  <Paragraphs>291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1_Office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ssong</dc:creator>
  <cp:lastModifiedBy>BJKIM</cp:lastModifiedBy>
  <cp:revision>546</cp:revision>
  <dcterms:created xsi:type="dcterms:W3CDTF">2014-06-09T02:29:06Z</dcterms:created>
  <dcterms:modified xsi:type="dcterms:W3CDTF">2019-04-16T02:54:20Z</dcterms:modified>
</cp:coreProperties>
</file>